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84" r:id="rId4"/>
    <p:sldId id="264" r:id="rId5"/>
    <p:sldId id="266" r:id="rId6"/>
    <p:sldId id="267" r:id="rId7"/>
    <p:sldId id="268" r:id="rId8"/>
    <p:sldId id="272" r:id="rId9"/>
    <p:sldId id="269" r:id="rId10"/>
    <p:sldId id="270" r:id="rId11"/>
    <p:sldId id="273" r:id="rId12"/>
    <p:sldId id="274" r:id="rId13"/>
    <p:sldId id="275" r:id="rId14"/>
    <p:sldId id="276" r:id="rId15"/>
    <p:sldId id="277" r:id="rId16"/>
    <p:sldId id="278" r:id="rId17"/>
    <p:sldId id="279" r:id="rId18"/>
    <p:sldId id="280" r:id="rId19"/>
    <p:sldId id="281" r:id="rId20"/>
    <p:sldId id="282" r:id="rId21"/>
    <p:sldId id="285" r:id="rId22"/>
    <p:sldId id="28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33CC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94660"/>
  </p:normalViewPr>
  <p:slideViewPr>
    <p:cSldViewPr snapToGrid="0">
      <p:cViewPr varScale="1">
        <p:scale>
          <a:sx n="68" d="100"/>
          <a:sy n="68" d="100"/>
        </p:scale>
        <p:origin x="580"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PT" smtClean="0"/>
              <a:t>Clique para editar o estilo</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smtClean="0"/>
              <a:t>Clique para editar o estilo do subtítulo do Modelo Global</a:t>
            </a:r>
            <a:endParaRPr lang="en-US"/>
          </a:p>
        </p:txBody>
      </p:sp>
      <p:sp>
        <p:nvSpPr>
          <p:cNvPr id="4" name="Marcador de Posição da Data 3"/>
          <p:cNvSpPr>
            <a:spLocks noGrp="1"/>
          </p:cNvSpPr>
          <p:nvPr>
            <p:ph type="dt" sz="half" idx="10"/>
          </p:nvPr>
        </p:nvSpPr>
        <p:spPr/>
        <p:txBody>
          <a:body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11"/>
          </p:nvPr>
        </p:nvSpPr>
        <p:spPr/>
        <p:txBody>
          <a:bodyPr/>
          <a:lstStyle/>
          <a:p>
            <a:endParaRPr lang="en-US"/>
          </a:p>
        </p:txBody>
      </p:sp>
      <p:sp>
        <p:nvSpPr>
          <p:cNvPr id="6" name="Marcador de Posição do Número do Diapositivo 5"/>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2616863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Texto Vertical 2"/>
          <p:cNvSpPr>
            <a:spLocks noGrp="1"/>
          </p:cNvSpPr>
          <p:nvPr>
            <p:ph type="body" orient="vert" idx="1"/>
          </p:nvPr>
        </p:nvSpPr>
        <p:spPr/>
        <p:txBody>
          <a:bodyPr vert="eaVert"/>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3"/>
          <p:cNvSpPr>
            <a:spLocks noGrp="1"/>
          </p:cNvSpPr>
          <p:nvPr>
            <p:ph type="dt" sz="half" idx="10"/>
          </p:nvPr>
        </p:nvSpPr>
        <p:spPr/>
        <p:txBody>
          <a:body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11"/>
          </p:nvPr>
        </p:nvSpPr>
        <p:spPr/>
        <p:txBody>
          <a:bodyPr/>
          <a:lstStyle/>
          <a:p>
            <a:endParaRPr lang="en-US"/>
          </a:p>
        </p:txBody>
      </p:sp>
      <p:sp>
        <p:nvSpPr>
          <p:cNvPr id="6" name="Marcador de Posição do Número do Diapositivo 5"/>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2807812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PT" smtClean="0"/>
              <a:t>Clique para editar o estilo</a:t>
            </a:r>
            <a:endParaRPr lang="en-US"/>
          </a:p>
        </p:txBody>
      </p:sp>
      <p:sp>
        <p:nvSpPr>
          <p:cNvPr id="3" name="Marcador de Posição de Texto Vertical 2"/>
          <p:cNvSpPr>
            <a:spLocks noGrp="1"/>
          </p:cNvSpPr>
          <p:nvPr>
            <p:ph type="body" orient="vert" idx="1"/>
          </p:nvPr>
        </p:nvSpPr>
        <p:spPr>
          <a:xfrm>
            <a:off x="838200" y="365125"/>
            <a:ext cx="7734300" cy="5811838"/>
          </a:xfrm>
        </p:spPr>
        <p:txBody>
          <a:bodyPr vert="eaVert"/>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3"/>
          <p:cNvSpPr>
            <a:spLocks noGrp="1"/>
          </p:cNvSpPr>
          <p:nvPr>
            <p:ph type="dt" sz="half" idx="10"/>
          </p:nvPr>
        </p:nvSpPr>
        <p:spPr/>
        <p:txBody>
          <a:body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11"/>
          </p:nvPr>
        </p:nvSpPr>
        <p:spPr/>
        <p:txBody>
          <a:bodyPr/>
          <a:lstStyle/>
          <a:p>
            <a:endParaRPr lang="en-US"/>
          </a:p>
        </p:txBody>
      </p:sp>
      <p:sp>
        <p:nvSpPr>
          <p:cNvPr id="6" name="Marcador de Posição do Número do Diapositivo 5"/>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3190948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Conteúdo 2"/>
          <p:cNvSpPr>
            <a:spLocks noGrp="1"/>
          </p:cNvSpPr>
          <p:nvPr>
            <p:ph idx="1"/>
          </p:nvPr>
        </p:nvSpPr>
        <p:spPr/>
        <p:txBody>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3"/>
          <p:cNvSpPr>
            <a:spLocks noGrp="1"/>
          </p:cNvSpPr>
          <p:nvPr>
            <p:ph type="dt" sz="half" idx="10"/>
          </p:nvPr>
        </p:nvSpPr>
        <p:spPr/>
        <p:txBody>
          <a:body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11"/>
          </p:nvPr>
        </p:nvSpPr>
        <p:spPr/>
        <p:txBody>
          <a:bodyPr/>
          <a:lstStyle/>
          <a:p>
            <a:endParaRPr lang="en-US"/>
          </a:p>
        </p:txBody>
      </p:sp>
      <p:sp>
        <p:nvSpPr>
          <p:cNvPr id="6" name="Marcador de Posição do Número do Diapositivo 5"/>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361678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PT" smtClean="0"/>
              <a:t>Clique para editar o estilo</a:t>
            </a:r>
            <a:endParaRPr lang="en-US"/>
          </a:p>
        </p:txBody>
      </p:sp>
      <p:sp>
        <p:nvSpPr>
          <p:cNvPr id="3" name="Marcador de Posição do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smtClean="0"/>
              <a:t>Editar os estilos de texto do Modelo Global</a:t>
            </a:r>
          </a:p>
        </p:txBody>
      </p:sp>
      <p:sp>
        <p:nvSpPr>
          <p:cNvPr id="4" name="Marcador de Posição da Data 3"/>
          <p:cNvSpPr>
            <a:spLocks noGrp="1"/>
          </p:cNvSpPr>
          <p:nvPr>
            <p:ph type="dt" sz="half" idx="10"/>
          </p:nvPr>
        </p:nvSpPr>
        <p:spPr/>
        <p:txBody>
          <a:body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11"/>
          </p:nvPr>
        </p:nvSpPr>
        <p:spPr/>
        <p:txBody>
          <a:bodyPr/>
          <a:lstStyle/>
          <a:p>
            <a:endParaRPr lang="en-US"/>
          </a:p>
        </p:txBody>
      </p:sp>
      <p:sp>
        <p:nvSpPr>
          <p:cNvPr id="6" name="Marcador de Posição do Número do Diapositivo 5"/>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2849373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e Conteúdo 2"/>
          <p:cNvSpPr>
            <a:spLocks noGrp="1"/>
          </p:cNvSpPr>
          <p:nvPr>
            <p:ph sz="half" idx="1"/>
          </p:nvPr>
        </p:nvSpPr>
        <p:spPr>
          <a:xfrm>
            <a:off x="838200" y="1825625"/>
            <a:ext cx="5181600" cy="4351338"/>
          </a:xfrm>
        </p:spPr>
        <p:txBody>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e Conteúdo 3"/>
          <p:cNvSpPr>
            <a:spLocks noGrp="1"/>
          </p:cNvSpPr>
          <p:nvPr>
            <p:ph sz="half" idx="2"/>
          </p:nvPr>
        </p:nvSpPr>
        <p:spPr>
          <a:xfrm>
            <a:off x="6172200" y="1825625"/>
            <a:ext cx="5181600" cy="4351338"/>
          </a:xfrm>
        </p:spPr>
        <p:txBody>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a Data 4"/>
          <p:cNvSpPr>
            <a:spLocks noGrp="1"/>
          </p:cNvSpPr>
          <p:nvPr>
            <p:ph type="dt" sz="half" idx="10"/>
          </p:nvPr>
        </p:nvSpPr>
        <p:spPr/>
        <p:txBody>
          <a:bodyPr/>
          <a:lstStyle/>
          <a:p>
            <a:fld id="{93880006-96B8-4A94-BE35-04B010871AC0}" type="datetimeFigureOut">
              <a:rPr lang="en-US" smtClean="0"/>
              <a:t>2/23/2022</a:t>
            </a:fld>
            <a:endParaRPr lang="en-US"/>
          </a:p>
        </p:txBody>
      </p:sp>
      <p:sp>
        <p:nvSpPr>
          <p:cNvPr id="6" name="Marcador de Posição do Rodapé 5"/>
          <p:cNvSpPr>
            <a:spLocks noGrp="1"/>
          </p:cNvSpPr>
          <p:nvPr>
            <p:ph type="ftr" sz="quarter" idx="11"/>
          </p:nvPr>
        </p:nvSpPr>
        <p:spPr/>
        <p:txBody>
          <a:bodyPr/>
          <a:lstStyle/>
          <a:p>
            <a:endParaRPr lang="en-US"/>
          </a:p>
        </p:txBody>
      </p:sp>
      <p:sp>
        <p:nvSpPr>
          <p:cNvPr id="7" name="Marcador de Posição do Número do Diapositivo 6"/>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1563192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PT" smtClean="0"/>
              <a:t>Clique para editar o estilo</a:t>
            </a:r>
            <a:endParaRPr lang="en-US"/>
          </a:p>
        </p:txBody>
      </p:sp>
      <p:sp>
        <p:nvSpPr>
          <p:cNvPr id="3" name="Marcador de Posição do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Editar os estilos de texto do Modelo Global</a:t>
            </a:r>
          </a:p>
        </p:txBody>
      </p:sp>
      <p:sp>
        <p:nvSpPr>
          <p:cNvPr id="4" name="Marcador de Posição de Conteúdo 3"/>
          <p:cNvSpPr>
            <a:spLocks noGrp="1"/>
          </p:cNvSpPr>
          <p:nvPr>
            <p:ph sz="half" idx="2"/>
          </p:nvPr>
        </p:nvSpPr>
        <p:spPr>
          <a:xfrm>
            <a:off x="839788" y="2505075"/>
            <a:ext cx="5157787" cy="3684588"/>
          </a:xfrm>
        </p:spPr>
        <p:txBody>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5" name="Marcador de Posição do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Editar os estilos de texto do Modelo Global</a:t>
            </a:r>
          </a:p>
        </p:txBody>
      </p:sp>
      <p:sp>
        <p:nvSpPr>
          <p:cNvPr id="6" name="Marcador de Posição de Conteúdo 5"/>
          <p:cNvSpPr>
            <a:spLocks noGrp="1"/>
          </p:cNvSpPr>
          <p:nvPr>
            <p:ph sz="quarter" idx="4"/>
          </p:nvPr>
        </p:nvSpPr>
        <p:spPr>
          <a:xfrm>
            <a:off x="6172200" y="2505075"/>
            <a:ext cx="5183188" cy="3684588"/>
          </a:xfrm>
        </p:spPr>
        <p:txBody>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7" name="Marcador de Posição da Data 6"/>
          <p:cNvSpPr>
            <a:spLocks noGrp="1"/>
          </p:cNvSpPr>
          <p:nvPr>
            <p:ph type="dt" sz="half" idx="10"/>
          </p:nvPr>
        </p:nvSpPr>
        <p:spPr/>
        <p:txBody>
          <a:bodyPr/>
          <a:lstStyle/>
          <a:p>
            <a:fld id="{93880006-96B8-4A94-BE35-04B010871AC0}" type="datetimeFigureOut">
              <a:rPr lang="en-US" smtClean="0"/>
              <a:t>2/23/2022</a:t>
            </a:fld>
            <a:endParaRPr lang="en-US"/>
          </a:p>
        </p:txBody>
      </p:sp>
      <p:sp>
        <p:nvSpPr>
          <p:cNvPr id="8" name="Marcador de Posição do Rodapé 7"/>
          <p:cNvSpPr>
            <a:spLocks noGrp="1"/>
          </p:cNvSpPr>
          <p:nvPr>
            <p:ph type="ftr" sz="quarter" idx="11"/>
          </p:nvPr>
        </p:nvSpPr>
        <p:spPr/>
        <p:txBody>
          <a:bodyPr/>
          <a:lstStyle/>
          <a:p>
            <a:endParaRPr lang="en-US"/>
          </a:p>
        </p:txBody>
      </p:sp>
      <p:sp>
        <p:nvSpPr>
          <p:cNvPr id="9" name="Marcador de Posição do Número do Diapositivo 8"/>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799870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US"/>
          </a:p>
        </p:txBody>
      </p:sp>
      <p:sp>
        <p:nvSpPr>
          <p:cNvPr id="3" name="Marcador de Posição da Data 2"/>
          <p:cNvSpPr>
            <a:spLocks noGrp="1"/>
          </p:cNvSpPr>
          <p:nvPr>
            <p:ph type="dt" sz="half" idx="10"/>
          </p:nvPr>
        </p:nvSpPr>
        <p:spPr/>
        <p:txBody>
          <a:bodyPr/>
          <a:lstStyle/>
          <a:p>
            <a:fld id="{93880006-96B8-4A94-BE35-04B010871AC0}" type="datetimeFigureOut">
              <a:rPr lang="en-US" smtClean="0"/>
              <a:t>2/23/2022</a:t>
            </a:fld>
            <a:endParaRPr lang="en-US"/>
          </a:p>
        </p:txBody>
      </p:sp>
      <p:sp>
        <p:nvSpPr>
          <p:cNvPr id="4" name="Marcador de Posição do Rodapé 3"/>
          <p:cNvSpPr>
            <a:spLocks noGrp="1"/>
          </p:cNvSpPr>
          <p:nvPr>
            <p:ph type="ftr" sz="quarter" idx="11"/>
          </p:nvPr>
        </p:nvSpPr>
        <p:spPr/>
        <p:txBody>
          <a:bodyPr/>
          <a:lstStyle/>
          <a:p>
            <a:endParaRPr lang="en-US"/>
          </a:p>
        </p:txBody>
      </p:sp>
      <p:sp>
        <p:nvSpPr>
          <p:cNvPr id="5" name="Marcador de Posição do Número do Diapositivo 4"/>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1921398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93880006-96B8-4A94-BE35-04B010871AC0}" type="datetimeFigureOut">
              <a:rPr lang="en-US" smtClean="0"/>
              <a:t>2/23/2022</a:t>
            </a:fld>
            <a:endParaRPr lang="en-US"/>
          </a:p>
        </p:txBody>
      </p:sp>
      <p:sp>
        <p:nvSpPr>
          <p:cNvPr id="3" name="Marcador de Posição do Rodapé 2"/>
          <p:cNvSpPr>
            <a:spLocks noGrp="1"/>
          </p:cNvSpPr>
          <p:nvPr>
            <p:ph type="ftr" sz="quarter" idx="11"/>
          </p:nvPr>
        </p:nvSpPr>
        <p:spPr/>
        <p:txBody>
          <a:bodyPr/>
          <a:lstStyle/>
          <a:p>
            <a:endParaRPr lang="en-US"/>
          </a:p>
        </p:txBody>
      </p:sp>
      <p:sp>
        <p:nvSpPr>
          <p:cNvPr id="4" name="Marcador de Posição do Número do Diapositivo 3"/>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2578867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en-US"/>
          </a:p>
        </p:txBody>
      </p:sp>
      <p:sp>
        <p:nvSpPr>
          <p:cNvPr id="3" name="Marcador de Posição de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Editar os estilos de texto do Modelo Global</a:t>
            </a:r>
          </a:p>
        </p:txBody>
      </p:sp>
      <p:sp>
        <p:nvSpPr>
          <p:cNvPr id="5" name="Marcador de Posição da Data 4"/>
          <p:cNvSpPr>
            <a:spLocks noGrp="1"/>
          </p:cNvSpPr>
          <p:nvPr>
            <p:ph type="dt" sz="half" idx="10"/>
          </p:nvPr>
        </p:nvSpPr>
        <p:spPr/>
        <p:txBody>
          <a:bodyPr/>
          <a:lstStyle/>
          <a:p>
            <a:fld id="{93880006-96B8-4A94-BE35-04B010871AC0}" type="datetimeFigureOut">
              <a:rPr lang="en-US" smtClean="0"/>
              <a:t>2/23/2022</a:t>
            </a:fld>
            <a:endParaRPr lang="en-US"/>
          </a:p>
        </p:txBody>
      </p:sp>
      <p:sp>
        <p:nvSpPr>
          <p:cNvPr id="6" name="Marcador de Posição do Rodapé 5"/>
          <p:cNvSpPr>
            <a:spLocks noGrp="1"/>
          </p:cNvSpPr>
          <p:nvPr>
            <p:ph type="ftr" sz="quarter" idx="11"/>
          </p:nvPr>
        </p:nvSpPr>
        <p:spPr/>
        <p:txBody>
          <a:bodyPr/>
          <a:lstStyle/>
          <a:p>
            <a:endParaRPr lang="en-US"/>
          </a:p>
        </p:txBody>
      </p:sp>
      <p:sp>
        <p:nvSpPr>
          <p:cNvPr id="7" name="Marcador de Posição do Número do Diapositivo 6"/>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67663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en-US"/>
          </a:p>
        </p:txBody>
      </p:sp>
      <p:sp>
        <p:nvSpPr>
          <p:cNvPr id="3" name="Marcador de Posição d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Editar os estilos de texto do Modelo Global</a:t>
            </a:r>
          </a:p>
        </p:txBody>
      </p:sp>
      <p:sp>
        <p:nvSpPr>
          <p:cNvPr id="5" name="Marcador de Posição da Data 4"/>
          <p:cNvSpPr>
            <a:spLocks noGrp="1"/>
          </p:cNvSpPr>
          <p:nvPr>
            <p:ph type="dt" sz="half" idx="10"/>
          </p:nvPr>
        </p:nvSpPr>
        <p:spPr/>
        <p:txBody>
          <a:bodyPr/>
          <a:lstStyle/>
          <a:p>
            <a:fld id="{93880006-96B8-4A94-BE35-04B010871AC0}" type="datetimeFigureOut">
              <a:rPr lang="en-US" smtClean="0"/>
              <a:t>2/23/2022</a:t>
            </a:fld>
            <a:endParaRPr lang="en-US"/>
          </a:p>
        </p:txBody>
      </p:sp>
      <p:sp>
        <p:nvSpPr>
          <p:cNvPr id="6" name="Marcador de Posição do Rodapé 5"/>
          <p:cNvSpPr>
            <a:spLocks noGrp="1"/>
          </p:cNvSpPr>
          <p:nvPr>
            <p:ph type="ftr" sz="quarter" idx="11"/>
          </p:nvPr>
        </p:nvSpPr>
        <p:spPr/>
        <p:txBody>
          <a:bodyPr/>
          <a:lstStyle/>
          <a:p>
            <a:endParaRPr lang="en-US"/>
          </a:p>
        </p:txBody>
      </p:sp>
      <p:sp>
        <p:nvSpPr>
          <p:cNvPr id="7" name="Marcador de Posição do Número do Diapositivo 6"/>
          <p:cNvSpPr>
            <a:spLocks noGrp="1"/>
          </p:cNvSpPr>
          <p:nvPr>
            <p:ph type="sldNum" sz="quarter" idx="12"/>
          </p:nvPr>
        </p:nvSpPr>
        <p:spPr/>
        <p:txBody>
          <a:bodyPr/>
          <a:lstStyle/>
          <a:p>
            <a:fld id="{4F6767AE-A79C-469C-BD7D-4E16F4D197B6}" type="slidenum">
              <a:rPr lang="en-US" smtClean="0"/>
              <a:t>‹nº›</a:t>
            </a:fld>
            <a:endParaRPr lang="en-US"/>
          </a:p>
        </p:txBody>
      </p:sp>
    </p:spTree>
    <p:extLst>
      <p:ext uri="{BB962C8B-B14F-4D97-AF65-F5344CB8AC3E}">
        <p14:creationId xmlns:p14="http://schemas.microsoft.com/office/powerpoint/2010/main" val="2554269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000"/>
            <a:lum/>
          </a:blip>
          <a:srcRect/>
          <a:tile tx="0" ty="0" sx="100000" sy="100000" flip="none" algn="tl"/>
        </a:blipFill>
        <a:effectLst/>
      </p:bgPr>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smtClean="0"/>
              <a:t>Clique para editar o estilo</a:t>
            </a:r>
            <a:endParaRPr lang="en-US"/>
          </a:p>
        </p:txBody>
      </p:sp>
      <p:sp>
        <p:nvSpPr>
          <p:cNvPr id="3" name="Marcador de Posição do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smtClean="0"/>
              <a:t>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Marcador de Posição d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80006-96B8-4A94-BE35-04B010871AC0}" type="datetimeFigureOut">
              <a:rPr lang="en-US" smtClean="0"/>
              <a:t>2/23/2022</a:t>
            </a:fld>
            <a:endParaRPr lang="en-US"/>
          </a:p>
        </p:txBody>
      </p:sp>
      <p:sp>
        <p:nvSpPr>
          <p:cNvPr id="5" name="Marcador de Posição do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Posição do Número do Diapositivo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6767AE-A79C-469C-BD7D-4E16F4D197B6}" type="slidenum">
              <a:rPr lang="en-US" smtClean="0"/>
              <a:t>‹nº›</a:t>
            </a:fld>
            <a:endParaRPr lang="en-US"/>
          </a:p>
        </p:txBody>
      </p:sp>
    </p:spTree>
    <p:extLst>
      <p:ext uri="{BB962C8B-B14F-4D97-AF65-F5344CB8AC3E}">
        <p14:creationId xmlns:p14="http://schemas.microsoft.com/office/powerpoint/2010/main" val="2095694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0466" y="2052320"/>
            <a:ext cx="11525134" cy="3088640"/>
          </a:xfrm>
        </p:spPr>
        <p:txBody>
          <a:bodyPr>
            <a:noAutofit/>
          </a:bodyPr>
          <a:lstStyle/>
          <a:p>
            <a:r>
              <a:rPr lang="pt-BR" sz="4400" b="1" dirty="0" smtClean="0">
                <a:solidFill>
                  <a:schemeClr val="accent5">
                    <a:lumMod val="75000"/>
                  </a:schemeClr>
                </a:solidFill>
                <a:effectLst>
                  <a:outerShdw blurRad="38100" dist="38100" dir="2700000" algn="tl">
                    <a:srgbClr val="000000">
                      <a:alpha val="43137"/>
                    </a:srgbClr>
                  </a:outerShdw>
                </a:effectLst>
              </a:rPr>
              <a:t>Considerações Técnicas Sobre o Funcionamento da LFRA – Pontos Fortes e Pontos Fracos</a:t>
            </a:r>
            <a:br>
              <a:rPr lang="pt-BR" sz="4400" b="1" dirty="0" smtClean="0">
                <a:solidFill>
                  <a:schemeClr val="accent5">
                    <a:lumMod val="75000"/>
                  </a:schemeClr>
                </a:solidFill>
                <a:effectLst>
                  <a:outerShdw blurRad="38100" dist="38100" dir="2700000" algn="tl">
                    <a:srgbClr val="000000">
                      <a:alpha val="43137"/>
                    </a:srgbClr>
                  </a:outerShdw>
                </a:effectLst>
              </a:rPr>
            </a:br>
            <a:r>
              <a:rPr lang="pt-BR" sz="4400" b="1" dirty="0" smtClean="0">
                <a:effectLst>
                  <a:outerShdw blurRad="38100" dist="38100" dir="2700000" algn="tl">
                    <a:srgbClr val="000000">
                      <a:alpha val="43137"/>
                    </a:srgbClr>
                  </a:outerShdw>
                </a:effectLst>
              </a:rPr>
              <a:t/>
            </a:r>
            <a:br>
              <a:rPr lang="pt-BR" sz="4400" b="1" dirty="0" smtClean="0">
                <a:effectLst>
                  <a:outerShdw blurRad="38100" dist="38100" dir="2700000" algn="tl">
                    <a:srgbClr val="000000">
                      <a:alpha val="43137"/>
                    </a:srgbClr>
                  </a:outerShdw>
                </a:effectLst>
              </a:rPr>
            </a:br>
            <a:endParaRPr lang="en-US" sz="4400" b="1" dirty="0">
              <a:effectLst>
                <a:outerShdw blurRad="38100" dist="38100" dir="2700000" algn="tl">
                  <a:srgbClr val="000000">
                    <a:alpha val="43137"/>
                  </a:srgbClr>
                </a:outerShdw>
              </a:effectLst>
            </a:endParaRPr>
          </a:p>
        </p:txBody>
      </p:sp>
      <p:sp>
        <p:nvSpPr>
          <p:cNvPr id="3" name="CaixaDeTexto 2"/>
          <p:cNvSpPr txBox="1"/>
          <p:nvPr/>
        </p:nvSpPr>
        <p:spPr>
          <a:xfrm>
            <a:off x="9662632" y="6125938"/>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0" y="223520"/>
            <a:ext cx="12191999" cy="1508105"/>
          </a:xfrm>
          <a:prstGeom prst="rect">
            <a:avLst/>
          </a:prstGeom>
          <a:noFill/>
        </p:spPr>
        <p:txBody>
          <a:bodyPr wrap="square" rtlCol="0">
            <a:spAutoFit/>
          </a:bodyPr>
          <a:lstStyle/>
          <a:p>
            <a:pPr algn="ctr"/>
            <a:r>
              <a:rPr lang="pt-BR" sz="3200" b="1" dirty="0" smtClean="0">
                <a:solidFill>
                  <a:schemeClr val="accent1">
                    <a:lumMod val="75000"/>
                  </a:schemeClr>
                </a:solidFill>
              </a:rPr>
              <a:t>Conselho Económico e Social</a:t>
            </a:r>
          </a:p>
          <a:p>
            <a:pPr algn="ctr"/>
            <a:r>
              <a:rPr lang="pt-BR" sz="3200" b="1" dirty="0" smtClean="0">
                <a:solidFill>
                  <a:schemeClr val="accent1">
                    <a:lumMod val="75000"/>
                  </a:schemeClr>
                </a:solidFill>
              </a:rPr>
              <a:t>EVOLUÇÃO </a:t>
            </a:r>
            <a:r>
              <a:rPr lang="pt-BR" sz="3200" b="1" dirty="0">
                <a:solidFill>
                  <a:schemeClr val="accent1">
                    <a:lumMod val="75000"/>
                  </a:schemeClr>
                </a:solidFill>
              </a:rPr>
              <a:t>E FUTURO DA LEI DE FINANÇAS DAS REGIÕES </a:t>
            </a:r>
            <a:r>
              <a:rPr lang="pt-BR" sz="3200" b="1" dirty="0" smtClean="0">
                <a:solidFill>
                  <a:schemeClr val="accent1">
                    <a:lumMod val="75000"/>
                  </a:schemeClr>
                </a:solidFill>
              </a:rPr>
              <a:t>AUTÓNOMAS</a:t>
            </a:r>
            <a:endParaRPr lang="pt-BR" sz="3600" b="1" dirty="0" smtClean="0">
              <a:solidFill>
                <a:schemeClr val="accent1">
                  <a:lumMod val="75000"/>
                </a:schemeClr>
              </a:solidFill>
            </a:endParaRPr>
          </a:p>
          <a:p>
            <a:pPr algn="ctr"/>
            <a:r>
              <a:rPr lang="pt-PT" sz="2800" b="1" dirty="0" smtClean="0">
                <a:solidFill>
                  <a:schemeClr val="accent1">
                    <a:lumMod val="75000"/>
                  </a:schemeClr>
                </a:solidFill>
              </a:rPr>
              <a:t>Ponta Delgada, 21 de fevereiro de 2022</a:t>
            </a:r>
            <a:endParaRPr lang="en-US" sz="2800" b="1" dirty="0">
              <a:solidFill>
                <a:schemeClr val="accent1">
                  <a:lumMod val="75000"/>
                </a:schemeClr>
              </a:solidFill>
            </a:endParaRPr>
          </a:p>
        </p:txBody>
      </p:sp>
    </p:spTree>
    <p:extLst>
      <p:ext uri="{BB962C8B-B14F-4D97-AF65-F5344CB8AC3E}">
        <p14:creationId xmlns:p14="http://schemas.microsoft.com/office/powerpoint/2010/main" val="1631975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5055" y="1850617"/>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Visa </a:t>
            </a:r>
            <a:r>
              <a:rPr lang="pt-BR" sz="2400" b="1" dirty="0">
                <a:solidFill>
                  <a:schemeClr val="accent5">
                    <a:lumMod val="75000"/>
                  </a:schemeClr>
                </a:solidFill>
                <a:effectLst>
                  <a:outerShdw blurRad="38100" dist="38100" dir="2700000" algn="tl">
                    <a:srgbClr val="000000">
                      <a:alpha val="43137"/>
                    </a:srgbClr>
                  </a:outerShdw>
                </a:effectLst>
              </a:rPr>
              <a:t>controlar a despesa com transferências para as </a:t>
            </a:r>
            <a:r>
              <a:rPr lang="pt-BR" sz="2400" b="1" dirty="0" smtClean="0">
                <a:solidFill>
                  <a:schemeClr val="accent5">
                    <a:lumMod val="75000"/>
                  </a:schemeClr>
                </a:solidFill>
                <a:effectLst>
                  <a:outerShdw blurRad="38100" dist="38100" dir="2700000" algn="tl">
                    <a:srgbClr val="000000">
                      <a:alpha val="43137"/>
                    </a:srgbClr>
                  </a:outerShdw>
                </a:effectLst>
              </a:rPr>
              <a:t>RAs: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   num </a:t>
            </a:r>
            <a:r>
              <a:rPr lang="pt-BR" sz="2400" b="1" dirty="0">
                <a:solidFill>
                  <a:schemeClr val="accent5">
                    <a:lumMod val="75000"/>
                  </a:schemeClr>
                </a:solidFill>
                <a:effectLst>
                  <a:outerShdw blurRad="38100" dist="38100" dir="2700000" algn="tl">
                    <a:srgbClr val="000000">
                      <a:alpha val="43137"/>
                    </a:srgbClr>
                  </a:outerShdw>
                </a:effectLst>
              </a:rPr>
              <a:t>primeiro momento, </a:t>
            </a:r>
            <a:r>
              <a:rPr lang="pt-BR" sz="2400" b="1" dirty="0" smtClean="0">
                <a:solidFill>
                  <a:schemeClr val="accent5">
                    <a:lumMod val="75000"/>
                  </a:schemeClr>
                </a:solidFill>
                <a:effectLst>
                  <a:outerShdw blurRad="38100" dist="38100" dir="2700000" algn="tl">
                    <a:srgbClr val="000000">
                      <a:alpha val="43137"/>
                    </a:srgbClr>
                  </a:outerShdw>
                </a:effectLst>
              </a:rPr>
              <a:t>fixa </a:t>
            </a:r>
            <a:r>
              <a:rPr lang="pt-BR" sz="2400" b="1" dirty="0">
                <a:solidFill>
                  <a:schemeClr val="accent5">
                    <a:lumMod val="75000"/>
                  </a:schemeClr>
                </a:solidFill>
                <a:effectLst>
                  <a:outerShdw blurRad="38100" dist="38100" dir="2700000" algn="tl">
                    <a:srgbClr val="000000">
                      <a:alpha val="43137"/>
                    </a:srgbClr>
                  </a:outerShdw>
                </a:effectLst>
              </a:rPr>
              <a:t>um valor máximo de transferências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ii)  num segundo </a:t>
            </a:r>
            <a:r>
              <a:rPr lang="pt-BR" sz="2400" b="1" dirty="0">
                <a:solidFill>
                  <a:schemeClr val="accent5">
                    <a:lumMod val="75000"/>
                  </a:schemeClr>
                </a:solidFill>
                <a:effectLst>
                  <a:outerShdw blurRad="38100" dist="38100" dir="2700000" algn="tl">
                    <a:srgbClr val="000000">
                      <a:alpha val="43137"/>
                    </a:srgbClr>
                  </a:outerShdw>
                </a:effectLst>
              </a:rPr>
              <a:t>momento, </a:t>
            </a:r>
            <a:r>
              <a:rPr lang="pt-BR" sz="2400" b="1" dirty="0" smtClean="0">
                <a:solidFill>
                  <a:schemeClr val="accent5">
                    <a:lumMod val="75000"/>
                  </a:schemeClr>
                </a:solidFill>
                <a:effectLst>
                  <a:outerShdw blurRad="38100" dist="38100" dir="2700000" algn="tl">
                    <a:srgbClr val="000000">
                      <a:alpha val="43137"/>
                    </a:srgbClr>
                  </a:outerShdw>
                </a:effectLst>
              </a:rPr>
              <a:t>fixa </a:t>
            </a:r>
            <a:r>
              <a:rPr lang="pt-BR" sz="2400" b="1" dirty="0">
                <a:solidFill>
                  <a:schemeClr val="accent5">
                    <a:lumMod val="75000"/>
                  </a:schemeClr>
                </a:solidFill>
                <a:effectLst>
                  <a:outerShdw blurRad="38100" dist="38100" dir="2700000" algn="tl">
                    <a:srgbClr val="000000">
                      <a:alpha val="43137"/>
                    </a:srgbClr>
                  </a:outerShdw>
                </a:effectLst>
              </a:rPr>
              <a:t>as regras de repartição deste valor </a:t>
            </a:r>
            <a:r>
              <a:rPr lang="pt-BR" sz="2400" b="1" dirty="0" smtClean="0">
                <a:solidFill>
                  <a:schemeClr val="accent5">
                    <a:lumMod val="75000"/>
                  </a:schemeClr>
                </a:solidFill>
                <a:effectLst>
                  <a:outerShdw blurRad="38100" dist="38100" dir="2700000" algn="tl">
                    <a:srgbClr val="000000">
                      <a:alpha val="43137"/>
                    </a:srgbClr>
                  </a:outerShdw>
                </a:effectLst>
              </a:rPr>
              <a:t>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       entre as </a:t>
            </a:r>
            <a:r>
              <a:rPr lang="pt-BR" sz="2400" b="1" dirty="0">
                <a:solidFill>
                  <a:schemeClr val="accent5">
                    <a:lumMod val="75000"/>
                  </a:schemeClr>
                </a:solidFill>
                <a:effectLst>
                  <a:outerShdw blurRad="38100" dist="38100" dir="2700000" algn="tl">
                    <a:srgbClr val="000000">
                      <a:alpha val="43137"/>
                    </a:srgbClr>
                  </a:outerShdw>
                </a:effectLst>
              </a:rPr>
              <a:t>duas regiões </a:t>
            </a:r>
            <a:r>
              <a:rPr lang="pt-BR" sz="2400" b="1" dirty="0" smtClean="0">
                <a:solidFill>
                  <a:schemeClr val="accent5">
                    <a:lumMod val="75000"/>
                  </a:schemeClr>
                </a:solidFill>
                <a:effectLst>
                  <a:outerShdw blurRad="38100" dist="38100" dir="2700000" algn="tl">
                    <a:srgbClr val="000000">
                      <a:alpha val="43137"/>
                    </a:srgbClr>
                  </a:outerShdw>
                </a:effectLst>
              </a:rPr>
              <a:t>autónomas</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iii) altera </a:t>
            </a:r>
            <a:r>
              <a:rPr lang="pt-BR" sz="2400" b="1" dirty="0">
                <a:solidFill>
                  <a:schemeClr val="accent5">
                    <a:lumMod val="75000"/>
                  </a:schemeClr>
                </a:solidFill>
                <a:effectLst>
                  <a:outerShdw blurRad="38100" dist="38100" dir="2700000" algn="tl">
                    <a:srgbClr val="000000">
                      <a:alpha val="43137"/>
                    </a:srgbClr>
                  </a:outerShdw>
                </a:effectLst>
              </a:rPr>
              <a:t>as regras de atribuição de verbas </a:t>
            </a:r>
            <a:r>
              <a:rPr lang="pt-BR" sz="2400" b="1" dirty="0" smtClean="0">
                <a:solidFill>
                  <a:schemeClr val="accent5">
                    <a:lumMod val="75000"/>
                  </a:schemeClr>
                </a:solidFill>
                <a:effectLst>
                  <a:outerShdw blurRad="38100" dist="38100" dir="2700000" algn="tl">
                    <a:srgbClr val="000000">
                      <a:alpha val="43137"/>
                    </a:srgbClr>
                  </a:outerShdw>
                </a:effectLst>
              </a:rPr>
              <a:t>do </a:t>
            </a:r>
            <a:r>
              <a:rPr lang="pt-BR" sz="2400" b="1" dirty="0">
                <a:solidFill>
                  <a:schemeClr val="accent5">
                    <a:lumMod val="75000"/>
                  </a:schemeClr>
                </a:solidFill>
                <a:effectLst>
                  <a:outerShdw blurRad="38100" dist="38100" dir="2700000" algn="tl">
                    <a:srgbClr val="000000">
                      <a:alpha val="43137"/>
                    </a:srgbClr>
                  </a:outerShdw>
                </a:effectLst>
              </a:rPr>
              <a:t>Fundo de </a:t>
            </a:r>
            <a:r>
              <a:rPr lang="pt-BR" sz="2400" b="1" dirty="0" smtClean="0">
                <a:solidFill>
                  <a:schemeClr val="accent5">
                    <a:lumMod val="75000"/>
                  </a:schemeClr>
                </a:solidFill>
                <a:effectLst>
                  <a:outerShdw blurRad="38100" dist="38100" dir="2700000" algn="tl">
                    <a:srgbClr val="000000">
                      <a:alpha val="43137"/>
                    </a:srgbClr>
                  </a:outerShdw>
                </a:effectLst>
              </a:rPr>
              <a:t>Coesão</a:t>
            </a:r>
            <a:r>
              <a:rPr lang="pt-BR" sz="2400" b="1" dirty="0">
                <a:solidFill>
                  <a:schemeClr val="accent5">
                    <a:lumMod val="75000"/>
                  </a:schemeClr>
                </a:solidFill>
                <a:effectLst>
                  <a:outerShdw blurRad="38100" dist="38100" dir="2700000" algn="tl">
                    <a:srgbClr val="000000">
                      <a:alpha val="43137"/>
                    </a:srgbClr>
                  </a:outerShdw>
                </a:effectLst>
              </a:rPr>
              <a:t>.</a:t>
            </a:r>
            <a:endParaRPr lang="en-US" sz="16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 y="-47662"/>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14284199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336" y="2675042"/>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No primeiro ano de aplicação da nova lei, o montante base a transferir é mantido ao nível que atingiria com a regra anterior, corrigido do facto de cessar a regra da capitação do </a:t>
            </a:r>
            <a:r>
              <a:rPr lang="pt-BR" sz="2400" b="1" dirty="0" smtClean="0">
                <a:solidFill>
                  <a:schemeClr val="accent5">
                    <a:lumMod val="75000"/>
                  </a:schemeClr>
                </a:solidFill>
                <a:effectLst>
                  <a:outerShdw blurRad="38100" dist="38100" dir="2700000" algn="tl">
                    <a:srgbClr val="000000">
                      <a:alpha val="43137"/>
                    </a:srgbClr>
                  </a:outerShdw>
                </a:effectLst>
              </a:rPr>
              <a:t>IVA (multiplica por 1,5) </a:t>
            </a: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        Para </a:t>
            </a:r>
            <a:r>
              <a:rPr lang="pt-BR" sz="2400" b="1" dirty="0">
                <a:solidFill>
                  <a:schemeClr val="accent5">
                    <a:lumMod val="75000"/>
                  </a:schemeClr>
                </a:solidFill>
                <a:effectLst>
                  <a:outerShdw blurRad="38100" dist="38100" dir="2700000" algn="tl">
                    <a:srgbClr val="000000">
                      <a:alpha val="43137"/>
                    </a:srgbClr>
                  </a:outerShdw>
                </a:effectLst>
              </a:rPr>
              <a:t>anos subsequentes, o montante total a transferir será igual ao montante de 2006 </a:t>
            </a:r>
            <a:r>
              <a:rPr lang="pt-BR" sz="2400" b="1" dirty="0" smtClean="0">
                <a:solidFill>
                  <a:schemeClr val="accent5">
                    <a:lumMod val="75000"/>
                  </a:schemeClr>
                </a:solidFill>
                <a:effectLst>
                  <a:outerShdw blurRad="38100" dist="38100" dir="2700000" algn="tl">
                    <a:srgbClr val="000000">
                      <a:alpha val="43137"/>
                    </a:srgbClr>
                  </a:outerShdw>
                </a:effectLst>
              </a:rPr>
              <a:t>corrigido:</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da </a:t>
            </a:r>
            <a:r>
              <a:rPr lang="pt-BR" sz="2400" b="1" dirty="0">
                <a:solidFill>
                  <a:schemeClr val="accent5">
                    <a:lumMod val="75000"/>
                  </a:schemeClr>
                </a:solidFill>
                <a:effectLst>
                  <a:outerShdw blurRad="38100" dist="38100" dir="2700000" algn="tl">
                    <a:srgbClr val="000000">
                      <a:alpha val="43137"/>
                    </a:srgbClr>
                  </a:outerShdw>
                </a:effectLst>
              </a:rPr>
              <a:t>taxa de crescimento da despesa corrente do Orçamento do Estado no período t-2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ou</a:t>
            </a: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sendo </a:t>
            </a:r>
            <a:r>
              <a:rPr lang="pt-BR" sz="2400" b="1" dirty="0">
                <a:solidFill>
                  <a:schemeClr val="accent5">
                    <a:lumMod val="75000"/>
                  </a:schemeClr>
                </a:solidFill>
                <a:effectLst>
                  <a:outerShdw blurRad="38100" dist="38100" dir="2700000" algn="tl">
                    <a:srgbClr val="000000">
                      <a:alpha val="43137"/>
                    </a:srgbClr>
                  </a:outerShdw>
                </a:effectLst>
              </a:rPr>
              <a:t>mais baixo, da taxa de crescimento do PIB no período t-2</a:t>
            </a:r>
            <a:r>
              <a:rPr lang="pt-BR" sz="2400" b="1" dirty="0" smtClean="0">
                <a:solidFill>
                  <a:schemeClr val="accent5">
                    <a:lumMod val="75000"/>
                  </a:schemeClr>
                </a:solidFill>
                <a:effectLst>
                  <a:outerShdw blurRad="38100" dist="38100" dir="2700000" algn="tl">
                    <a:srgbClr val="000000">
                      <a:alpha val="43137"/>
                    </a:srgbClr>
                  </a:outerShdw>
                </a:effectLst>
              </a:rPr>
              <a:t>.</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Assim, a nova fórmula introduzida visava apenas repartir o montante afeto pelo OE entre as duas regiões</a:t>
            </a:r>
            <a:endParaRPr lang="en-US" sz="16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 y="-47662"/>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1412018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5942" y="1026540"/>
            <a:ext cx="11800115" cy="2376515"/>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A fórmula de repartição é a seguinte</a:t>
            </a:r>
            <a:br>
              <a:rPr lang="pt-BR" sz="3200" b="1" dirty="0" smtClean="0">
                <a:solidFill>
                  <a:schemeClr val="accent5">
                    <a:lumMod val="75000"/>
                  </a:schemeClr>
                </a:solidFill>
                <a:effectLst>
                  <a:outerShdw blurRad="38100" dist="38100" dir="2700000" algn="tl">
                    <a:srgbClr val="000000">
                      <a:alpha val="43137"/>
                    </a:srgbClr>
                  </a:outerShdw>
                </a:effectLst>
              </a:rPr>
            </a:br>
            <a:endParaRPr lang="en-US" sz="20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 y="-47662"/>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pic>
        <p:nvPicPr>
          <p:cNvPr id="4" name="Imagem 3"/>
          <p:cNvPicPr>
            <a:picLocks noChangeAspect="1"/>
          </p:cNvPicPr>
          <p:nvPr/>
        </p:nvPicPr>
        <p:blipFill>
          <a:blip r:embed="rId2"/>
          <a:stretch>
            <a:fillRect/>
          </a:stretch>
        </p:blipFill>
        <p:spPr>
          <a:xfrm>
            <a:off x="1109382" y="3222171"/>
            <a:ext cx="9363814" cy="785663"/>
          </a:xfrm>
          <a:prstGeom prst="rect">
            <a:avLst/>
          </a:prstGeom>
        </p:spPr>
      </p:pic>
      <p:sp>
        <p:nvSpPr>
          <p:cNvPr id="5" name="CaixaDeTexto 4"/>
          <p:cNvSpPr txBox="1"/>
          <p:nvPr/>
        </p:nvSpPr>
        <p:spPr>
          <a:xfrm>
            <a:off x="1012372" y="4125686"/>
            <a:ext cx="8654143" cy="2446824"/>
          </a:xfrm>
          <a:prstGeom prst="rect">
            <a:avLst/>
          </a:prstGeom>
          <a:noFill/>
        </p:spPr>
        <p:txBody>
          <a:bodyPr wrap="square" rtlCol="0">
            <a:spAutoFit/>
          </a:bodyPr>
          <a:lstStyle/>
          <a:p>
            <a:r>
              <a:rPr lang="pt-BR" sz="900" dirty="0" smtClean="0">
                <a:solidFill>
                  <a:schemeClr val="accent5">
                    <a:lumMod val="75000"/>
                  </a:schemeClr>
                </a:solidFill>
              </a:rPr>
              <a:t>sendo</a:t>
            </a:r>
            <a:r>
              <a:rPr lang="pt-BR" sz="900" dirty="0">
                <a:solidFill>
                  <a:schemeClr val="accent5">
                    <a:lumMod val="75000"/>
                  </a:schemeClr>
                </a:solidFill>
              </a:rPr>
              <a:t>:</a:t>
            </a:r>
          </a:p>
          <a:p>
            <a:r>
              <a:rPr lang="pt-BR" sz="900" dirty="0">
                <a:solidFill>
                  <a:schemeClr val="accent5">
                    <a:lumMod val="75000"/>
                  </a:schemeClr>
                </a:solidFill>
              </a:rPr>
              <a:t>i = 0,27 e i = 0,73 ponderadores correspondentes, respectivamente, à </a:t>
            </a:r>
            <a:r>
              <a:rPr lang="pt-BR" sz="900" dirty="0" smtClean="0">
                <a:solidFill>
                  <a:schemeClr val="accent5">
                    <a:lumMod val="75000"/>
                  </a:schemeClr>
                </a:solidFill>
              </a:rPr>
              <a:t>Região Autónoma </a:t>
            </a:r>
            <a:r>
              <a:rPr lang="pt-BR" sz="900" dirty="0">
                <a:solidFill>
                  <a:schemeClr val="accent5">
                    <a:lumMod val="75000"/>
                  </a:schemeClr>
                </a:solidFill>
              </a:rPr>
              <a:t>da Madeira e à Região Autónoma dos Açores;</a:t>
            </a:r>
          </a:p>
          <a:p>
            <a:r>
              <a:rPr lang="pt-BR" sz="900" dirty="0">
                <a:solidFill>
                  <a:schemeClr val="accent5">
                    <a:lumMod val="75000"/>
                  </a:schemeClr>
                </a:solidFill>
              </a:rPr>
              <a:t>TR,t = transferência orçamental para a Região Autónoma no ano t;</a:t>
            </a:r>
          </a:p>
          <a:p>
            <a:r>
              <a:rPr lang="pt-BR" sz="900" dirty="0">
                <a:solidFill>
                  <a:schemeClr val="accent5">
                    <a:lumMod val="75000"/>
                  </a:schemeClr>
                </a:solidFill>
              </a:rPr>
              <a:t>TRA,t = transferência orçamental para as Regiões Autónomas no ano t, calculada </a:t>
            </a:r>
            <a:r>
              <a:rPr lang="pt-BR" sz="900" dirty="0" smtClean="0">
                <a:solidFill>
                  <a:schemeClr val="accent5">
                    <a:lumMod val="75000"/>
                  </a:schemeClr>
                </a:solidFill>
              </a:rPr>
              <a:t>de </a:t>
            </a:r>
            <a:r>
              <a:rPr lang="pt-BR" sz="900" dirty="0">
                <a:solidFill>
                  <a:schemeClr val="accent5">
                    <a:lumMod val="75000"/>
                  </a:schemeClr>
                </a:solidFill>
              </a:rPr>
              <a:t>acordo com o disposto no n.o 2 deste artigo;</a:t>
            </a:r>
          </a:p>
          <a:p>
            <a:r>
              <a:rPr lang="pt-BR" sz="900" dirty="0">
                <a:solidFill>
                  <a:schemeClr val="accent5">
                    <a:lumMod val="75000"/>
                  </a:schemeClr>
                </a:solidFill>
              </a:rPr>
              <a:t>PR,t-2 = população da Região Autónoma no ano t-2, segundo os últimos dados </a:t>
            </a:r>
            <a:r>
              <a:rPr lang="pt-BR" sz="900" dirty="0" smtClean="0">
                <a:solidFill>
                  <a:schemeClr val="accent5">
                    <a:lumMod val="75000"/>
                  </a:schemeClr>
                </a:solidFill>
              </a:rPr>
              <a:t>divulgados </a:t>
            </a:r>
            <a:r>
              <a:rPr lang="pt-BR" sz="900" dirty="0">
                <a:solidFill>
                  <a:schemeClr val="accent5">
                    <a:lumMod val="75000"/>
                  </a:schemeClr>
                </a:solidFill>
              </a:rPr>
              <a:t>pelo INE à data do cálculo;</a:t>
            </a:r>
          </a:p>
          <a:p>
            <a:r>
              <a:rPr lang="pt-BR" sz="900" dirty="0">
                <a:solidFill>
                  <a:schemeClr val="accent5">
                    <a:lumMod val="75000"/>
                  </a:schemeClr>
                </a:solidFill>
              </a:rPr>
              <a:t>PRA,t-2 = soma da população das Regiões Autónomas no ano t-2;</a:t>
            </a:r>
          </a:p>
          <a:p>
            <a:r>
              <a:rPr lang="pt-BR" sz="900" dirty="0">
                <a:solidFill>
                  <a:schemeClr val="accent5">
                    <a:lumMod val="75000"/>
                  </a:schemeClr>
                </a:solidFill>
              </a:rPr>
              <a:t>P65R,t-2 = população da Região Autónoma no ano t-2 com 65 ou mais anos de </a:t>
            </a:r>
            <a:r>
              <a:rPr lang="pt-BR" sz="900" dirty="0" smtClean="0">
                <a:solidFill>
                  <a:schemeClr val="accent5">
                    <a:lumMod val="75000"/>
                  </a:schemeClr>
                </a:solidFill>
              </a:rPr>
              <a:t>idade</a:t>
            </a:r>
            <a:r>
              <a:rPr lang="pt-BR" sz="900" dirty="0">
                <a:solidFill>
                  <a:schemeClr val="accent5">
                    <a:lumMod val="75000"/>
                  </a:schemeClr>
                </a:solidFill>
              </a:rPr>
              <a:t>, segundo os últimos dados divulgados pelo INE à data do cálculo;</a:t>
            </a:r>
          </a:p>
          <a:p>
            <a:r>
              <a:rPr lang="pt-BR" sz="900" dirty="0">
                <a:solidFill>
                  <a:schemeClr val="accent5">
                    <a:lumMod val="75000"/>
                  </a:schemeClr>
                </a:solidFill>
              </a:rPr>
              <a:t>P65RA,t-2 = soma da população das Regiões Autónomas com 65 ou mais anos </a:t>
            </a:r>
            <a:r>
              <a:rPr lang="pt-BR" sz="900" dirty="0" smtClean="0">
                <a:solidFill>
                  <a:schemeClr val="accent5">
                    <a:lumMod val="75000"/>
                  </a:schemeClr>
                </a:solidFill>
              </a:rPr>
              <a:t>de idade </a:t>
            </a:r>
            <a:r>
              <a:rPr lang="pt-BR" sz="900" dirty="0">
                <a:solidFill>
                  <a:schemeClr val="accent5">
                    <a:lumMod val="75000"/>
                  </a:schemeClr>
                </a:solidFill>
              </a:rPr>
              <a:t>no ano t-2;</a:t>
            </a:r>
          </a:p>
          <a:p>
            <a:r>
              <a:rPr lang="pt-BR" sz="900" dirty="0">
                <a:solidFill>
                  <a:schemeClr val="accent5">
                    <a:lumMod val="75000"/>
                  </a:schemeClr>
                </a:solidFill>
              </a:rPr>
              <a:t>P14R,t-2 = população da Região Autónoma no ano t-2 com 14 ou menos anos de </a:t>
            </a:r>
            <a:r>
              <a:rPr lang="pt-BR" sz="900" dirty="0" smtClean="0">
                <a:solidFill>
                  <a:schemeClr val="accent5">
                    <a:lumMod val="75000"/>
                  </a:schemeClr>
                </a:solidFill>
              </a:rPr>
              <a:t>idade</a:t>
            </a:r>
            <a:r>
              <a:rPr lang="pt-BR" sz="900" dirty="0">
                <a:solidFill>
                  <a:schemeClr val="accent5">
                    <a:lumMod val="75000"/>
                  </a:schemeClr>
                </a:solidFill>
              </a:rPr>
              <a:t>, segundo os últimos dados divulgados pelo INE à data do cálculo;</a:t>
            </a:r>
          </a:p>
          <a:p>
            <a:r>
              <a:rPr lang="pt-BR" sz="900" dirty="0">
                <a:solidFill>
                  <a:schemeClr val="accent5">
                    <a:lumMod val="75000"/>
                  </a:schemeClr>
                </a:solidFill>
              </a:rPr>
              <a:t>P14RA,t-2 = soma da população das Regiões Autónomas no ano t-2 com 14 ou </a:t>
            </a:r>
            <a:r>
              <a:rPr lang="pt-BR" sz="900" dirty="0" smtClean="0">
                <a:solidFill>
                  <a:schemeClr val="accent5">
                    <a:lumMod val="75000"/>
                  </a:schemeClr>
                </a:solidFill>
              </a:rPr>
              <a:t>menos </a:t>
            </a:r>
            <a:r>
              <a:rPr lang="pt-BR" sz="900" dirty="0">
                <a:solidFill>
                  <a:schemeClr val="accent5">
                    <a:lumMod val="75000"/>
                  </a:schemeClr>
                </a:solidFill>
              </a:rPr>
              <a:t>anos de idade;</a:t>
            </a:r>
          </a:p>
          <a:p>
            <a:r>
              <a:rPr lang="pt-BR" sz="900" dirty="0" smtClean="0">
                <a:solidFill>
                  <a:schemeClr val="accent5">
                    <a:lumMod val="75000"/>
                  </a:schemeClr>
                </a:solidFill>
              </a:rPr>
              <a:t>IURA </a:t>
            </a:r>
            <a:r>
              <a:rPr lang="pt-BR" sz="900" dirty="0">
                <a:solidFill>
                  <a:schemeClr val="accent5">
                    <a:lumMod val="75000"/>
                  </a:schemeClr>
                </a:solidFill>
              </a:rPr>
              <a:t>= soma dos índices de ultraperiferia;</a:t>
            </a:r>
          </a:p>
          <a:p>
            <a:r>
              <a:rPr lang="pt-BR" sz="900" dirty="0">
                <a:solidFill>
                  <a:schemeClr val="accent5">
                    <a:lumMod val="75000"/>
                  </a:schemeClr>
                </a:solidFill>
              </a:rPr>
              <a:t>DLR = menor distância entre a Região Autónoma e o continente português;</a:t>
            </a:r>
          </a:p>
          <a:p>
            <a:r>
              <a:rPr lang="pt-BR" sz="900" dirty="0">
                <a:solidFill>
                  <a:schemeClr val="accent5">
                    <a:lumMod val="75000"/>
                  </a:schemeClr>
                </a:solidFill>
              </a:rPr>
              <a:t>DLRA = soma das menores distâncias entre cada uma das Regiões Autónomas e </a:t>
            </a:r>
            <a:r>
              <a:rPr lang="pt-BR" sz="900" dirty="0" smtClean="0">
                <a:solidFill>
                  <a:schemeClr val="accent5">
                    <a:lumMod val="75000"/>
                  </a:schemeClr>
                </a:solidFill>
              </a:rPr>
              <a:t>o </a:t>
            </a:r>
            <a:r>
              <a:rPr lang="pt-BR" sz="900" dirty="0">
                <a:solidFill>
                  <a:schemeClr val="accent5">
                    <a:lumMod val="75000"/>
                  </a:schemeClr>
                </a:solidFill>
              </a:rPr>
              <a:t>continente português;</a:t>
            </a:r>
          </a:p>
          <a:p>
            <a:r>
              <a:rPr lang="pt-BR" sz="900" dirty="0">
                <a:solidFill>
                  <a:schemeClr val="accent5">
                    <a:lumMod val="75000"/>
                  </a:schemeClr>
                </a:solidFill>
              </a:rPr>
              <a:t>nº ilhasR  = número de ilhas com população residente na Região Autónoma;</a:t>
            </a:r>
          </a:p>
          <a:p>
            <a:r>
              <a:rPr lang="pt-BR" sz="900" dirty="0">
                <a:solidFill>
                  <a:schemeClr val="accent5">
                    <a:lumMod val="75000"/>
                  </a:schemeClr>
                </a:solidFill>
              </a:rPr>
              <a:t>nº ilhasRA = número total de ilhas com população residente nas Regiões </a:t>
            </a:r>
            <a:r>
              <a:rPr lang="pt-BR" sz="900" dirty="0" smtClean="0">
                <a:solidFill>
                  <a:schemeClr val="accent5">
                    <a:lumMod val="75000"/>
                  </a:schemeClr>
                </a:solidFill>
              </a:rPr>
              <a:t>Autónomas</a:t>
            </a:r>
            <a:r>
              <a:rPr lang="pt-BR" sz="900" dirty="0">
                <a:solidFill>
                  <a:schemeClr val="accent5">
                    <a:lumMod val="75000"/>
                  </a:schemeClr>
                </a:solidFill>
              </a:rPr>
              <a:t>;</a:t>
            </a:r>
          </a:p>
          <a:p>
            <a:r>
              <a:rPr lang="pt-BR" sz="900" dirty="0">
                <a:solidFill>
                  <a:schemeClr val="accent5">
                    <a:lumMod val="75000"/>
                  </a:schemeClr>
                </a:solidFill>
              </a:rPr>
              <a:t>EFR,t-4 = rácio entre receitas fiscais da Região Autónoma e produto interno </a:t>
            </a:r>
            <a:r>
              <a:rPr lang="pt-BR" sz="900" dirty="0" smtClean="0">
                <a:solidFill>
                  <a:schemeClr val="accent5">
                    <a:lumMod val="75000"/>
                  </a:schemeClr>
                </a:solidFill>
              </a:rPr>
              <a:t>bruto </a:t>
            </a:r>
            <a:r>
              <a:rPr lang="pt-BR" sz="900" dirty="0">
                <a:solidFill>
                  <a:schemeClr val="accent5">
                    <a:lumMod val="75000"/>
                  </a:schemeClr>
                </a:solidFill>
              </a:rPr>
              <a:t>a preços de mercado, preços correntes, no ano t-4;</a:t>
            </a:r>
          </a:p>
          <a:p>
            <a:r>
              <a:rPr lang="pt-BR" sz="900" dirty="0">
                <a:solidFill>
                  <a:schemeClr val="accent5">
                    <a:lumMod val="75000"/>
                  </a:schemeClr>
                </a:solidFill>
              </a:rPr>
              <a:t>EFRA,t-4 = soma dos indicadores de esforço fiscal.</a:t>
            </a:r>
            <a:endParaRPr lang="en-US" sz="900" dirty="0">
              <a:solidFill>
                <a:schemeClr val="accent5">
                  <a:lumMod val="75000"/>
                </a:schemeClr>
              </a:solidFill>
            </a:endParaRPr>
          </a:p>
        </p:txBody>
      </p:sp>
    </p:spTree>
    <p:extLst>
      <p:ext uri="{BB962C8B-B14F-4D97-AF65-F5344CB8AC3E}">
        <p14:creationId xmlns:p14="http://schemas.microsoft.com/office/powerpoint/2010/main" val="2425774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9742" y="4281430"/>
            <a:ext cx="11800115" cy="2376515"/>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O Fundo de Coesão passa a ser atríbuído da seguinte forma por referência ao diferencial face ao PIB nacional:</a:t>
            </a: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20,0% </a:t>
            </a:r>
            <a:r>
              <a:rPr lang="pt-BR" sz="2400" b="1" dirty="0">
                <a:solidFill>
                  <a:schemeClr val="accent5">
                    <a:lumMod val="75000"/>
                  </a:schemeClr>
                </a:solidFill>
                <a:effectLst>
                  <a:outerShdw blurRad="38100" dist="38100" dir="2700000" algn="tl">
                    <a:srgbClr val="000000">
                      <a:alpha val="43137"/>
                    </a:srgbClr>
                  </a:outerShdw>
                </a:effectLst>
              </a:rPr>
              <a:t>quando           </a:t>
            </a:r>
            <a:r>
              <a:rPr lang="pt-BR" sz="2400" b="1" dirty="0" smtClean="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PIBPCRt-4 /PIBPCNt-4) &lt; 0,90</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12,5% quando </a:t>
            </a:r>
            <a:r>
              <a:rPr lang="pt-BR" sz="2400" b="1" dirty="0" smtClean="0">
                <a:solidFill>
                  <a:schemeClr val="accent5">
                    <a:lumMod val="75000"/>
                  </a:schemeClr>
                </a:solidFill>
                <a:effectLst>
                  <a:outerShdw blurRad="38100" dist="38100" dir="2700000" algn="tl">
                    <a:srgbClr val="000000">
                      <a:alpha val="43137"/>
                    </a:srgbClr>
                  </a:outerShdw>
                </a:effectLst>
              </a:rPr>
              <a:t> 0,90 </a:t>
            </a:r>
            <a:r>
              <a:rPr lang="pt-BR" sz="2400" b="1" dirty="0">
                <a:solidFill>
                  <a:schemeClr val="accent5">
                    <a:lumMod val="75000"/>
                  </a:schemeClr>
                </a:solidFill>
                <a:effectLst>
                  <a:outerShdw blurRad="38100" dist="38100" dir="2700000" algn="tl">
                    <a:srgbClr val="000000">
                      <a:alpha val="43137"/>
                    </a:srgbClr>
                  </a:outerShdw>
                </a:effectLst>
              </a:rPr>
              <a:t>≤(PIBPCRt-4 /PIBPCNt-4) &lt; 0,95</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t>
            </a:r>
            <a:r>
              <a:rPr lang="pt-BR" sz="2400" b="1" dirty="0" smtClean="0">
                <a:solidFill>
                  <a:schemeClr val="accent5">
                    <a:lumMod val="75000"/>
                  </a:schemeClr>
                </a:solidFill>
                <a:effectLst>
                  <a:outerShdw blurRad="38100" dist="38100" dir="2700000" algn="tl">
                    <a:srgbClr val="000000">
                      <a:alpha val="43137"/>
                    </a:srgbClr>
                  </a:outerShdw>
                </a:effectLst>
              </a:rPr>
              <a:t>5,0% </a:t>
            </a:r>
            <a:r>
              <a:rPr lang="pt-BR" sz="2400" b="1" dirty="0">
                <a:solidFill>
                  <a:schemeClr val="accent5">
                    <a:lumMod val="75000"/>
                  </a:schemeClr>
                </a:solidFill>
                <a:effectLst>
                  <a:outerShdw blurRad="38100" dist="38100" dir="2700000" algn="tl">
                    <a:srgbClr val="000000">
                      <a:alpha val="43137"/>
                    </a:srgbClr>
                  </a:outerShdw>
                </a:effectLst>
              </a:rPr>
              <a:t>quando </a:t>
            </a:r>
            <a:r>
              <a:rPr lang="pt-BR" sz="2400" b="1" dirty="0" smtClean="0">
                <a:solidFill>
                  <a:schemeClr val="accent5">
                    <a:lumMod val="75000"/>
                  </a:schemeClr>
                </a:solidFill>
                <a:effectLst>
                  <a:outerShdw blurRad="38100" dist="38100" dir="2700000" algn="tl">
                    <a:srgbClr val="000000">
                      <a:alpha val="43137"/>
                    </a:srgbClr>
                  </a:outerShdw>
                </a:effectLst>
              </a:rPr>
              <a:t> 0,95 </a:t>
            </a:r>
            <a:r>
              <a:rPr lang="pt-BR" sz="2400" b="1" dirty="0">
                <a:solidFill>
                  <a:schemeClr val="accent5">
                    <a:lumMod val="75000"/>
                  </a:schemeClr>
                </a:solidFill>
                <a:effectLst>
                  <a:outerShdw blurRad="38100" dist="38100" dir="2700000" algn="tl">
                    <a:srgbClr val="000000">
                      <a:alpha val="43137"/>
                    </a:srgbClr>
                  </a:outerShdw>
                </a:effectLst>
              </a:rPr>
              <a:t>≤(PIBPCRt-4 /PIBPCNt-4) &lt; 1</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0% quando            </a:t>
            </a:r>
            <a:r>
              <a:rPr lang="pt-BR" sz="2400" b="1" dirty="0" smtClean="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PIBPCRt-4 /PIBPCNt-4) &gt;1</a:t>
            </a:r>
            <a:br>
              <a:rPr lang="pt-BR" sz="24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1400" b="1" dirty="0">
                <a:solidFill>
                  <a:schemeClr val="accent5">
                    <a:lumMod val="75000"/>
                  </a:schemeClr>
                </a:solidFill>
                <a:effectLst>
                  <a:outerShdw blurRad="38100" dist="38100" dir="2700000" algn="tl">
                    <a:srgbClr val="000000">
                      <a:alpha val="43137"/>
                    </a:srgbClr>
                  </a:outerShdw>
                </a:effectLst>
              </a:rPr>
              <a:t>sendo:</a:t>
            </a:r>
            <a:br>
              <a:rPr lang="pt-BR" sz="1400" b="1" dirty="0">
                <a:solidFill>
                  <a:schemeClr val="accent5">
                    <a:lumMod val="75000"/>
                  </a:schemeClr>
                </a:solidFill>
                <a:effectLst>
                  <a:outerShdw blurRad="38100" dist="38100" dir="2700000" algn="tl">
                    <a:srgbClr val="000000">
                      <a:alpha val="43137"/>
                    </a:srgbClr>
                  </a:outerShdw>
                </a:effectLst>
              </a:rPr>
            </a:br>
            <a:r>
              <a:rPr lang="pt-BR" sz="1400" b="1" dirty="0">
                <a:solidFill>
                  <a:schemeClr val="accent5">
                    <a:lumMod val="75000"/>
                  </a:schemeClr>
                </a:solidFill>
                <a:effectLst>
                  <a:outerShdw blurRad="38100" dist="38100" dir="2700000" algn="tl">
                    <a:srgbClr val="000000">
                      <a:alpha val="43137"/>
                    </a:srgbClr>
                  </a:outerShdw>
                </a:effectLst>
              </a:rPr>
              <a:t>PIBPCRt-4 = produto interno bruto a preços de mercado correntes per capita na Região </a:t>
            </a:r>
            <a:br>
              <a:rPr lang="pt-BR" sz="1400" b="1" dirty="0">
                <a:solidFill>
                  <a:schemeClr val="accent5">
                    <a:lumMod val="75000"/>
                  </a:schemeClr>
                </a:solidFill>
                <a:effectLst>
                  <a:outerShdw blurRad="38100" dist="38100" dir="2700000" algn="tl">
                    <a:srgbClr val="000000">
                      <a:alpha val="43137"/>
                    </a:srgbClr>
                  </a:outerShdw>
                </a:effectLst>
              </a:rPr>
            </a:br>
            <a:r>
              <a:rPr lang="pt-BR" sz="1400" b="1" dirty="0">
                <a:solidFill>
                  <a:schemeClr val="accent5">
                    <a:lumMod val="75000"/>
                  </a:schemeClr>
                </a:solidFill>
                <a:effectLst>
                  <a:outerShdw blurRad="38100" dist="38100" dir="2700000" algn="tl">
                    <a:srgbClr val="000000">
                      <a:alpha val="43137"/>
                    </a:srgbClr>
                  </a:outerShdw>
                </a:effectLst>
              </a:rPr>
              <a:t>                     Autónoma no ano t-4;</a:t>
            </a:r>
            <a:br>
              <a:rPr lang="pt-BR" sz="1400" b="1" dirty="0">
                <a:solidFill>
                  <a:schemeClr val="accent5">
                    <a:lumMod val="75000"/>
                  </a:schemeClr>
                </a:solidFill>
                <a:effectLst>
                  <a:outerShdw blurRad="38100" dist="38100" dir="2700000" algn="tl">
                    <a:srgbClr val="000000">
                      <a:alpha val="43137"/>
                    </a:srgbClr>
                  </a:outerShdw>
                </a:effectLst>
              </a:rPr>
            </a:br>
            <a:r>
              <a:rPr lang="pt-BR" sz="1400" b="1" dirty="0">
                <a:solidFill>
                  <a:schemeClr val="accent5">
                    <a:lumMod val="75000"/>
                  </a:schemeClr>
                </a:solidFill>
                <a:effectLst>
                  <a:outerShdw blurRad="38100" dist="38100" dir="2700000" algn="tl">
                    <a:srgbClr val="000000">
                      <a:alpha val="43137"/>
                    </a:srgbClr>
                  </a:outerShdw>
                </a:effectLst>
              </a:rPr>
              <a:t>PIBPCNt-4 = produto interno bruto a preços de mercado correntes per capita em </a:t>
            </a:r>
            <a:br>
              <a:rPr lang="pt-BR" sz="1400" b="1" dirty="0">
                <a:solidFill>
                  <a:schemeClr val="accent5">
                    <a:lumMod val="75000"/>
                  </a:schemeClr>
                </a:solidFill>
                <a:effectLst>
                  <a:outerShdw blurRad="38100" dist="38100" dir="2700000" algn="tl">
                    <a:srgbClr val="000000">
                      <a:alpha val="43137"/>
                    </a:srgbClr>
                  </a:outerShdw>
                </a:effectLst>
              </a:rPr>
            </a:br>
            <a:r>
              <a:rPr lang="pt-BR" sz="1400" b="1" dirty="0">
                <a:solidFill>
                  <a:schemeClr val="accent5">
                    <a:lumMod val="75000"/>
                  </a:schemeClr>
                </a:solidFill>
                <a:effectLst>
                  <a:outerShdw blurRad="38100" dist="38100" dir="2700000" algn="tl">
                    <a:srgbClr val="000000">
                      <a:alpha val="43137"/>
                    </a:srgbClr>
                  </a:outerShdw>
                </a:effectLst>
              </a:rPr>
              <a:t>                     Portugal no ano t-4.</a:t>
            </a: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endParaRPr lang="en-US" sz="20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 y="-47662"/>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3981414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2142" y="4175788"/>
            <a:ext cx="11800115" cy="2376515"/>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Comentário:</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i) </a:t>
            </a:r>
            <a:r>
              <a:rPr lang="pt-BR" sz="2400" b="1" dirty="0" smtClean="0">
                <a:solidFill>
                  <a:schemeClr val="accent5">
                    <a:lumMod val="75000"/>
                  </a:schemeClr>
                </a:solidFill>
                <a:effectLst>
                  <a:outerShdw blurRad="38100" dist="38100" dir="2700000" algn="tl">
                    <a:srgbClr val="000000">
                      <a:alpha val="43137"/>
                    </a:srgbClr>
                  </a:outerShdw>
                </a:effectLst>
              </a:rPr>
              <a:t>O “bolo</a:t>
            </a:r>
            <a:r>
              <a:rPr lang="pt-BR" sz="2400" b="1" dirty="0">
                <a:solidFill>
                  <a:schemeClr val="accent5">
                    <a:lumMod val="75000"/>
                  </a:schemeClr>
                </a:solidFill>
                <a:effectLst>
                  <a:outerShdw blurRad="38100" dist="38100" dir="2700000" algn="tl">
                    <a:srgbClr val="000000">
                      <a:alpha val="43137"/>
                    </a:srgbClr>
                  </a:outerShdw>
                </a:effectLst>
              </a:rPr>
              <a:t>” definido para repartição pelas regiões autónomas depende apenas da evolução das despesas correntes do Orçamento do Estado e/ou da evolução do PIB nacional. O desempenho económico </a:t>
            </a:r>
            <a:r>
              <a:rPr lang="pt-BR" sz="2400" b="1" dirty="0" smtClean="0">
                <a:solidFill>
                  <a:schemeClr val="accent5">
                    <a:lumMod val="75000"/>
                  </a:schemeClr>
                </a:solidFill>
                <a:effectLst>
                  <a:outerShdw blurRad="38100" dist="38100" dir="2700000" algn="tl">
                    <a:srgbClr val="000000">
                      <a:alpha val="43137"/>
                    </a:srgbClr>
                  </a:outerShdw>
                </a:effectLst>
              </a:rPr>
              <a:t>e a alteração de padrões de despesas necessárias de </a:t>
            </a:r>
            <a:r>
              <a:rPr lang="pt-BR" sz="2400" b="1" dirty="0">
                <a:solidFill>
                  <a:schemeClr val="accent5">
                    <a:lumMod val="75000"/>
                  </a:schemeClr>
                </a:solidFill>
                <a:effectLst>
                  <a:outerShdw blurRad="38100" dist="38100" dir="2700000" algn="tl">
                    <a:srgbClr val="000000">
                      <a:alpha val="43137"/>
                    </a:srgbClr>
                  </a:outerShdw>
                </a:effectLst>
              </a:rPr>
              <a:t>cada região não influi em nada na determinação </a:t>
            </a:r>
            <a:r>
              <a:rPr lang="pt-BR" sz="2400" b="1" dirty="0" smtClean="0">
                <a:solidFill>
                  <a:schemeClr val="accent5">
                    <a:lumMod val="75000"/>
                  </a:schemeClr>
                </a:solidFill>
                <a:effectLst>
                  <a:outerShdw blurRad="38100" dist="38100" dir="2700000" algn="tl">
                    <a:srgbClr val="000000">
                      <a:alpha val="43137"/>
                    </a:srgbClr>
                  </a:outerShdw>
                </a:effectLst>
              </a:rPr>
              <a:t>deste </a:t>
            </a:r>
            <a:r>
              <a:rPr lang="pt-BR" sz="2400" b="1" dirty="0" smtClean="0">
                <a:solidFill>
                  <a:schemeClr val="accent5">
                    <a:lumMod val="75000"/>
                  </a:schemeClr>
                </a:solidFill>
                <a:effectLst>
                  <a:outerShdw blurRad="38100" dist="38100" dir="2700000" algn="tl">
                    <a:srgbClr val="000000">
                      <a:alpha val="43137"/>
                    </a:srgbClr>
                  </a:outerShdw>
                </a:effectLst>
              </a:rPr>
              <a:t>valor.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ii) </a:t>
            </a:r>
            <a:r>
              <a:rPr lang="pt-BR" sz="2400" b="1" dirty="0" smtClean="0">
                <a:solidFill>
                  <a:schemeClr val="accent5">
                    <a:lumMod val="75000"/>
                  </a:schemeClr>
                </a:solidFill>
                <a:effectLst>
                  <a:outerShdw blurRad="38100" dist="38100" dir="2700000" algn="tl">
                    <a:srgbClr val="000000">
                      <a:alpha val="43137"/>
                    </a:srgbClr>
                  </a:outerShdw>
                </a:effectLst>
              </a:rPr>
              <a:t>O desempenho </a:t>
            </a:r>
            <a:r>
              <a:rPr lang="pt-BR" sz="2400" b="1" dirty="0">
                <a:solidFill>
                  <a:schemeClr val="accent5">
                    <a:lumMod val="75000"/>
                  </a:schemeClr>
                </a:solidFill>
                <a:effectLst>
                  <a:outerShdw blurRad="38100" dist="38100" dir="2700000" algn="tl">
                    <a:srgbClr val="000000">
                      <a:alpha val="43137"/>
                    </a:srgbClr>
                  </a:outerShdw>
                </a:effectLst>
              </a:rPr>
              <a:t>económico </a:t>
            </a:r>
            <a:r>
              <a:rPr lang="pt-BR" sz="2400" b="1" dirty="0" smtClean="0">
                <a:solidFill>
                  <a:schemeClr val="accent5">
                    <a:lumMod val="75000"/>
                  </a:schemeClr>
                </a:solidFill>
                <a:effectLst>
                  <a:outerShdw blurRad="38100" dist="38100" dir="2700000" algn="tl">
                    <a:srgbClr val="000000">
                      <a:alpha val="43137"/>
                    </a:srgbClr>
                  </a:outerShdw>
                </a:effectLst>
              </a:rPr>
              <a:t>só levará </a:t>
            </a:r>
            <a:r>
              <a:rPr lang="pt-BR" sz="2400" b="1" dirty="0">
                <a:solidFill>
                  <a:schemeClr val="accent5">
                    <a:lumMod val="75000"/>
                  </a:schemeClr>
                </a:solidFill>
                <a:effectLst>
                  <a:outerShdw blurRad="38100" dist="38100" dir="2700000" algn="tl">
                    <a:srgbClr val="000000">
                      <a:alpha val="43137"/>
                    </a:srgbClr>
                  </a:outerShdw>
                </a:effectLst>
              </a:rPr>
              <a:t>a ajustamentos graduais nas transferências ao abrigo do Fundo de Coesão. </a:t>
            </a: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i</a:t>
            </a:r>
            <a:r>
              <a:rPr lang="pt-BR" sz="3200" b="1" dirty="0" smtClean="0">
                <a:solidFill>
                  <a:schemeClr val="accent5">
                    <a:lumMod val="75000"/>
                  </a:schemeClr>
                </a:solidFill>
                <a:effectLst>
                  <a:outerShdw blurRad="38100" dist="38100" dir="2700000" algn="tl">
                    <a:srgbClr val="000000">
                      <a:alpha val="43137"/>
                    </a:srgbClr>
                  </a:outerShdw>
                </a:effectLst>
              </a:rPr>
              <a:t>ii) </a:t>
            </a:r>
            <a:r>
              <a:rPr lang="pt-BR" sz="2400" b="1" dirty="0" smtClean="0">
                <a:solidFill>
                  <a:schemeClr val="accent5">
                    <a:lumMod val="75000"/>
                  </a:schemeClr>
                </a:solidFill>
                <a:effectLst>
                  <a:outerShdw blurRad="38100" dist="38100" dir="2700000" algn="tl">
                    <a:srgbClr val="000000">
                      <a:alpha val="43137"/>
                    </a:srgbClr>
                  </a:outerShdw>
                </a:effectLst>
              </a:rPr>
              <a:t>O IVA passou a ser creditado a cada região pelo seu valor efetivo.</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i</a:t>
            </a:r>
            <a:r>
              <a:rPr lang="pt-BR" sz="3200" b="1" dirty="0" smtClean="0">
                <a:solidFill>
                  <a:schemeClr val="accent5">
                    <a:lumMod val="75000"/>
                  </a:schemeClr>
                </a:solidFill>
                <a:effectLst>
                  <a:outerShdw blurRad="38100" dist="38100" dir="2700000" algn="tl">
                    <a:srgbClr val="000000">
                      <a:alpha val="43137"/>
                    </a:srgbClr>
                  </a:outerShdw>
                </a:effectLst>
              </a:rPr>
              <a:t>v)</a:t>
            </a:r>
            <a:r>
              <a:rPr lang="pt-BR" sz="2400" b="1" dirty="0" smtClean="0">
                <a:solidFill>
                  <a:schemeClr val="accent5">
                    <a:lumMod val="75000"/>
                  </a:schemeClr>
                </a:solidFill>
                <a:effectLst>
                  <a:outerShdw blurRad="38100" dist="38100" dir="2700000" algn="tl">
                    <a:srgbClr val="000000">
                      <a:alpha val="43137"/>
                    </a:srgbClr>
                  </a:outerShdw>
                </a:effectLst>
              </a:rPr>
              <a:t> Esta lei foi alterada em 2010 para uma versão que foi suspensa nas clausulas essencias em função da crise financeira que se esbatia sobre o país e das enxurradas ocorridas na Madeira, exigindo a redefinição dos meios financeiros necessários para a recuperação dos danos causados</a:t>
            </a:r>
            <a:endParaRPr lang="en-US" sz="20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 y="-47662"/>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2912281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2239613"/>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4. Na versão de 2013</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A revisão de 2013 da LFRA é realizada durante a intervenção TROIKA em Portugal e incorpora, nomeadamente:</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   A manutenção da delimitação das transferências do OE (“o bolo”);</a:t>
            </a: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ii)  A </a:t>
            </a:r>
            <a:r>
              <a:rPr lang="pt-BR" sz="2400" b="1" dirty="0">
                <a:solidFill>
                  <a:schemeClr val="accent5">
                    <a:lumMod val="75000"/>
                  </a:schemeClr>
                </a:solidFill>
                <a:effectLst>
                  <a:outerShdw blurRad="38100" dist="38100" dir="2700000" algn="tl">
                    <a:srgbClr val="000000">
                      <a:alpha val="43137"/>
                    </a:srgbClr>
                  </a:outerShdw>
                </a:effectLst>
              </a:rPr>
              <a:t>alteração da fórmula de repartição do “bolo” de transferências entre as duas Regiões  </a:t>
            </a:r>
            <a:r>
              <a:rPr lang="en-US" sz="2400" b="1" dirty="0">
                <a:solidFill>
                  <a:schemeClr val="accent5">
                    <a:lumMod val="75000"/>
                  </a:schemeClr>
                </a:solidFill>
                <a:effectLst>
                  <a:outerShdw blurRad="38100" dist="38100" dir="2700000" algn="tl">
                    <a:srgbClr val="000000">
                      <a:alpha val="43137"/>
                    </a:srgbClr>
                  </a:outerShdw>
                </a:effectLst>
              </a:rPr>
              <a:t/>
            </a:r>
            <a:br>
              <a:rPr lang="en-US" sz="2400" b="1" dirty="0">
                <a:solidFill>
                  <a:schemeClr val="accent5">
                    <a:lumMod val="75000"/>
                  </a:schemeClr>
                </a:solidFill>
                <a:effectLst>
                  <a:outerShdw blurRad="38100" dist="38100" dir="2700000" algn="tl">
                    <a:srgbClr val="000000">
                      <a:alpha val="43137"/>
                    </a:srgbClr>
                  </a:outerShdw>
                </a:effectLst>
              </a:rPr>
            </a:br>
            <a:r>
              <a:rPr lang="en-US" sz="2400" b="1" dirty="0" smtClean="0">
                <a:solidFill>
                  <a:schemeClr val="accent5">
                    <a:lumMod val="75000"/>
                  </a:schemeClr>
                </a:solidFill>
                <a:effectLst>
                  <a:outerShdw blurRad="38100" dist="38100" dir="2700000" algn="tl">
                    <a:srgbClr val="000000">
                      <a:alpha val="43137"/>
                    </a:srgbClr>
                  </a:outerShdw>
                </a:effectLst>
              </a:rPr>
              <a:t>iii</a:t>
            </a:r>
            <a:r>
              <a:rPr lang="pt-BR" sz="2400" b="1" dirty="0" smtClean="0">
                <a:solidFill>
                  <a:schemeClr val="accent5">
                    <a:lumMod val="75000"/>
                  </a:schemeClr>
                </a:solidFill>
                <a:effectLst>
                  <a:outerShdw blurRad="38100" dist="38100" dir="2700000" algn="tl">
                    <a:srgbClr val="000000">
                      <a:alpha val="43137"/>
                    </a:srgbClr>
                  </a:outerShdw>
                </a:effectLst>
              </a:rPr>
              <a:t>) A alteração da regra de determinação das verbas do Fundo de Coesão;</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iv) </a:t>
            </a:r>
            <a:r>
              <a:rPr lang="pt-BR" sz="2400" b="1" dirty="0">
                <a:solidFill>
                  <a:schemeClr val="accent5">
                    <a:lumMod val="75000"/>
                  </a:schemeClr>
                </a:solidFill>
                <a:effectLst>
                  <a:outerShdw blurRad="38100" dist="38100" dir="2700000" algn="tl">
                    <a:srgbClr val="000000">
                      <a:alpha val="43137"/>
                    </a:srgbClr>
                  </a:outerShdw>
                </a:effectLst>
              </a:rPr>
              <a:t>A redução do diferencial fiscal máximo de 30% para 20% (revertido logo em 2014);</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v</a:t>
            </a:r>
            <a:r>
              <a:rPr lang="pt-BR" sz="2400" b="1" dirty="0" smtClean="0">
                <a:solidFill>
                  <a:schemeClr val="accent5">
                    <a:lumMod val="75000"/>
                  </a:schemeClr>
                </a:solidFill>
                <a:effectLst>
                  <a:outerShdw blurRad="38100" dist="38100" dir="2700000" algn="tl">
                    <a:srgbClr val="000000">
                      <a:alpha val="43137"/>
                    </a:srgbClr>
                  </a:outerShdw>
                </a:effectLst>
              </a:rPr>
              <a:t>)  A </a:t>
            </a:r>
            <a:r>
              <a:rPr lang="pt-BR" sz="2400" b="1" dirty="0">
                <a:solidFill>
                  <a:schemeClr val="accent5">
                    <a:lumMod val="75000"/>
                  </a:schemeClr>
                </a:solidFill>
                <a:effectLst>
                  <a:outerShdw blurRad="38100" dist="38100" dir="2700000" algn="tl">
                    <a:srgbClr val="000000">
                      <a:alpha val="43137"/>
                    </a:srgbClr>
                  </a:outerShdw>
                </a:effectLst>
              </a:rPr>
              <a:t>incorporação de novas normas de controlo </a:t>
            </a:r>
            <a:r>
              <a:rPr lang="pt-BR" sz="2400" b="1" dirty="0" smtClean="0">
                <a:solidFill>
                  <a:schemeClr val="accent5">
                    <a:lumMod val="75000"/>
                  </a:schemeClr>
                </a:solidFill>
                <a:effectLst>
                  <a:outerShdw blurRad="38100" dist="38100" dir="2700000" algn="tl">
                    <a:srgbClr val="000000">
                      <a:alpha val="43137"/>
                    </a:srgbClr>
                  </a:outerShdw>
                </a:effectLst>
              </a:rPr>
              <a:t>orçamental (LEO)</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Paralelamente, o IVA passa a ser creditado às RAs com base na regra da capitação ajustadas pelo diferencial de taxa adotado em cada categoria. </a:t>
            </a:r>
            <a:endParaRPr lang="en-US" sz="2400" b="1" dirty="0">
              <a:solidFill>
                <a:schemeClr val="accent5">
                  <a:lumMod val="75000"/>
                </a:schemeClr>
              </a:solidFill>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30911497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1026192"/>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4. Na versão de 2013</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As transferências:</a:t>
            </a: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Artigo </a:t>
            </a:r>
            <a:r>
              <a:rPr lang="pt-BR" sz="1800" b="1" dirty="0" smtClean="0">
                <a:solidFill>
                  <a:schemeClr val="accent5">
                    <a:lumMod val="75000"/>
                  </a:schemeClr>
                </a:solidFill>
                <a:effectLst>
                  <a:outerShdw blurRad="38100" dist="38100" dir="2700000" algn="tl">
                    <a:srgbClr val="000000">
                      <a:alpha val="43137"/>
                    </a:srgbClr>
                  </a:outerShdw>
                </a:effectLst>
              </a:rPr>
              <a:t>48.º Transferências orçamentais</a:t>
            </a:r>
            <a:r>
              <a:rPr lang="pt-BR" sz="1800" b="1" dirty="0">
                <a:solidFill>
                  <a:schemeClr val="accent5">
                    <a:lumMod val="75000"/>
                  </a:schemeClr>
                </a:solidFill>
                <a:effectLst>
                  <a:outerShdw blurRad="38100" dist="38100" dir="2700000" algn="tl">
                    <a:srgbClr val="000000">
                      <a:alpha val="43137"/>
                    </a:srgbClr>
                  </a:outerShdw>
                </a:effectLst>
              </a:rPr>
              <a:t/>
            </a:r>
            <a:br>
              <a:rPr lang="pt-BR" sz="18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3 - A taxa de atualização é igual à taxa de variação, no ano t-2, da despesa corrente do Estado, </a:t>
            </a:r>
            <a:r>
              <a:rPr lang="pt-BR" sz="1800" b="1" dirty="0" smtClean="0">
                <a:solidFill>
                  <a:schemeClr val="accent5">
                    <a:lumMod val="75000"/>
                  </a:schemeClr>
                </a:solidFill>
                <a:effectLst>
                  <a:outerShdw blurRad="38100" dist="38100" dir="2700000" algn="tl">
                    <a:srgbClr val="000000">
                      <a:alpha val="43137"/>
                    </a:srgbClr>
                  </a:outerShdw>
                </a:effectLst>
              </a:rPr>
              <a:t>…</a:t>
            </a:r>
            <a:br>
              <a:rPr lang="pt-BR" sz="1800" b="1" dirty="0" smtClean="0">
                <a:solidFill>
                  <a:schemeClr val="accent5">
                    <a:lumMod val="75000"/>
                  </a:schemeClr>
                </a:solidFill>
                <a:effectLst>
                  <a:outerShdw blurRad="38100" dist="38100" dir="2700000" algn="tl">
                    <a:srgbClr val="000000">
                      <a:alpha val="43137"/>
                    </a:srgbClr>
                  </a:outerShdw>
                </a:effectLst>
              </a:rPr>
            </a:br>
            <a:r>
              <a:rPr lang="pt-BR" sz="1800" b="1" dirty="0" smtClean="0">
                <a:solidFill>
                  <a:schemeClr val="accent5">
                    <a:lumMod val="75000"/>
                  </a:schemeClr>
                </a:solidFill>
                <a:effectLst>
                  <a:outerShdw blurRad="38100" dist="38100" dir="2700000" algn="tl">
                    <a:srgbClr val="000000">
                      <a:alpha val="43137"/>
                    </a:srgbClr>
                  </a:outerShdw>
                </a:effectLst>
              </a:rPr>
              <a:t>4 - A taxa de variação definida </a:t>
            </a:r>
            <a:r>
              <a:rPr lang="pt-BR" sz="1800" b="1" dirty="0">
                <a:solidFill>
                  <a:schemeClr val="accent5">
                    <a:lumMod val="75000"/>
                  </a:schemeClr>
                </a:solidFill>
                <a:effectLst>
                  <a:outerShdw blurRad="38100" dist="38100" dir="2700000" algn="tl">
                    <a:srgbClr val="000000">
                      <a:alpha val="43137"/>
                    </a:srgbClr>
                  </a:outerShdw>
                </a:effectLst>
              </a:rPr>
              <a:t>no número anterior não pode exceder a taxa de variação do PIB </a:t>
            </a:r>
            <a:r>
              <a:rPr lang="pt-BR" sz="1800" b="1" dirty="0" smtClean="0">
                <a:solidFill>
                  <a:schemeClr val="accent5">
                    <a:lumMod val="75000"/>
                  </a:schemeClr>
                </a:solidFill>
                <a:effectLst>
                  <a:outerShdw blurRad="38100" dist="38100" dir="2700000" algn="tl">
                    <a:srgbClr val="000000">
                      <a:alpha val="43137"/>
                    </a:srgbClr>
                  </a:outerShdw>
                </a:effectLst>
              </a:rPr>
              <a:t> … </a:t>
            </a:r>
            <a:r>
              <a:rPr lang="pt-BR" sz="1800" b="1" dirty="0">
                <a:solidFill>
                  <a:schemeClr val="accent5">
                    <a:lumMod val="75000"/>
                  </a:schemeClr>
                </a:solidFill>
                <a:effectLst>
                  <a:outerShdw blurRad="38100" dist="38100" dir="2700000" algn="tl">
                    <a:srgbClr val="000000">
                      <a:alpha val="43137"/>
                    </a:srgbClr>
                  </a:outerShdw>
                </a:effectLst>
              </a:rPr>
              <a:t>no ano </a:t>
            </a:r>
            <a:r>
              <a:rPr lang="pt-BR" sz="1800" b="1" dirty="0" smtClean="0">
                <a:solidFill>
                  <a:schemeClr val="accent5">
                    <a:lumMod val="75000"/>
                  </a:schemeClr>
                </a:solidFill>
                <a:effectLst>
                  <a:outerShdw blurRad="38100" dist="38100" dir="2700000" algn="tl">
                    <a:srgbClr val="000000">
                      <a:alpha val="43137"/>
                    </a:srgbClr>
                  </a:outerShdw>
                </a:effectLst>
              </a:rPr>
              <a:t>t-2</a:t>
            </a:r>
            <a:r>
              <a:rPr lang="pt-BR" sz="1800" b="1" dirty="0">
                <a:solidFill>
                  <a:schemeClr val="accent5">
                    <a:lumMod val="75000"/>
                  </a:schemeClr>
                </a:solidFill>
                <a:effectLst>
                  <a:outerShdw blurRad="38100" dist="38100" dir="2700000" algn="tl">
                    <a:srgbClr val="000000">
                      <a:alpha val="43137"/>
                    </a:srgbClr>
                  </a:outerShdw>
                </a:effectLst>
              </a:rPr>
              <a:t>.</a:t>
            </a:r>
            <a:br>
              <a:rPr lang="pt-BR" sz="18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5 - No ano da entrada em vigor da presente lei, o montante de verbas a inscrever no Orçamento do Estado para o ano t é igual a (euro) 352 500 000.</a:t>
            </a:r>
            <a:br>
              <a:rPr lang="pt-BR" sz="18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6 - A repartição deste montante pelas regiões autónomas é realizado de acordo com a seguinte fórmula:</a:t>
            </a:r>
            <a:endParaRPr lang="en-US" sz="1800" b="1" dirty="0">
              <a:solidFill>
                <a:schemeClr val="accent5">
                  <a:lumMod val="75000"/>
                </a:schemeClr>
              </a:solidFill>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pic>
        <p:nvPicPr>
          <p:cNvPr id="4" name="Imagem 3"/>
          <p:cNvPicPr>
            <a:picLocks noChangeAspect="1"/>
          </p:cNvPicPr>
          <p:nvPr/>
        </p:nvPicPr>
        <p:blipFill>
          <a:blip r:embed="rId2"/>
          <a:stretch>
            <a:fillRect/>
          </a:stretch>
        </p:blipFill>
        <p:spPr>
          <a:xfrm>
            <a:off x="2155371" y="4957504"/>
            <a:ext cx="7980199" cy="1769867"/>
          </a:xfrm>
          <a:prstGeom prst="rect">
            <a:avLst/>
          </a:prstGeom>
        </p:spPr>
      </p:pic>
    </p:spTree>
    <p:extLst>
      <p:ext uri="{BB962C8B-B14F-4D97-AF65-F5344CB8AC3E}">
        <p14:creationId xmlns:p14="http://schemas.microsoft.com/office/powerpoint/2010/main" val="2191232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1885" y="2561077"/>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4. Na versão de 2013</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O Fundo de Coesão passa a ser atribuído da seguinte forma, tendo por referência as transferências:</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55 </a:t>
            </a:r>
            <a:r>
              <a:rPr lang="pt-BR" sz="2400" b="1" dirty="0">
                <a:solidFill>
                  <a:schemeClr val="accent5">
                    <a:lumMod val="75000"/>
                  </a:schemeClr>
                </a:solidFill>
                <a:effectLst>
                  <a:outerShdw blurRad="38100" dist="38100" dir="2700000" algn="tl">
                    <a:srgbClr val="000000">
                      <a:alpha val="43137"/>
                    </a:srgbClr>
                  </a:outerShdw>
                </a:effectLst>
              </a:rPr>
              <a:t>%, quando </a:t>
            </a:r>
            <a:r>
              <a:rPr lang="pt-BR" sz="2400" b="1" dirty="0" smtClean="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PIBPCR(índice t -4)/PIBPCN(índice t -4)) &lt; 0,90</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40 %, quando 0,90 </a:t>
            </a:r>
            <a:r>
              <a:rPr lang="pt-BR" sz="2400" b="1" dirty="0" smtClean="0">
                <a:solidFill>
                  <a:schemeClr val="accent5">
                    <a:lumMod val="75000"/>
                  </a:schemeClr>
                </a:solidFill>
                <a:effectLst>
                  <a:outerShdw blurRad="38100" dist="38100" dir="2700000" algn="tl">
                    <a:srgbClr val="000000">
                      <a:alpha val="43137"/>
                    </a:srgbClr>
                  </a:outerShdw>
                </a:effectLst>
              </a:rPr>
              <a:t>≤ (PIBPCR(índice </a:t>
            </a:r>
            <a:r>
              <a:rPr lang="pt-BR" sz="2400" b="1" dirty="0">
                <a:solidFill>
                  <a:schemeClr val="accent5">
                    <a:lumMod val="75000"/>
                  </a:schemeClr>
                </a:solidFill>
                <a:effectLst>
                  <a:outerShdw blurRad="38100" dist="38100" dir="2700000" algn="tl">
                    <a:srgbClr val="000000">
                      <a:alpha val="43137"/>
                    </a:srgbClr>
                  </a:outerShdw>
                </a:effectLst>
              </a:rPr>
              <a:t>t -4)/PIBPCN(índice t -4)) &lt; 0,95</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25 %, quando 0,95 ≤ </a:t>
            </a:r>
            <a:r>
              <a:rPr lang="pt-BR" sz="2400" b="1" dirty="0" smtClean="0">
                <a:solidFill>
                  <a:schemeClr val="accent5">
                    <a:lumMod val="75000"/>
                  </a:schemeClr>
                </a:solidFill>
                <a:effectLst>
                  <a:outerShdw blurRad="38100" dist="38100" dir="2700000" algn="tl">
                    <a:srgbClr val="000000">
                      <a:alpha val="43137"/>
                    </a:srgbClr>
                  </a:outerShdw>
                </a:effectLst>
              </a:rPr>
              <a:t>(</a:t>
            </a:r>
            <a:r>
              <a:rPr lang="pt-BR" sz="2400" b="1" dirty="0">
                <a:solidFill>
                  <a:schemeClr val="accent5">
                    <a:lumMod val="75000"/>
                  </a:schemeClr>
                </a:solidFill>
                <a:effectLst>
                  <a:outerShdw blurRad="38100" dist="38100" dir="2700000" algn="tl">
                    <a:srgbClr val="000000">
                      <a:alpha val="43137"/>
                    </a:srgbClr>
                  </a:outerShdw>
                </a:effectLst>
              </a:rPr>
              <a:t>PIBPCR(índice t -4)/PIBPCN(índice t -4)) &lt; 1</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0 </a:t>
            </a:r>
            <a:r>
              <a:rPr lang="pt-BR" sz="2400" b="1" dirty="0">
                <a:solidFill>
                  <a:schemeClr val="accent5">
                    <a:lumMod val="75000"/>
                  </a:schemeClr>
                </a:solidFill>
                <a:effectLst>
                  <a:outerShdw blurRad="38100" dist="38100" dir="2700000" algn="tl">
                    <a:srgbClr val="000000">
                      <a:alpha val="43137"/>
                    </a:srgbClr>
                  </a:outerShdw>
                </a:effectLst>
              </a:rPr>
              <a:t>%, quando </a:t>
            </a:r>
            <a:r>
              <a:rPr lang="pt-BR" sz="2400" b="1" dirty="0" smtClean="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PIBPCR(índice t -4)/PIBPCN(índice t -4</a:t>
            </a:r>
            <a:r>
              <a:rPr lang="pt-BR" sz="2400" b="1" dirty="0" smtClean="0">
                <a:solidFill>
                  <a:schemeClr val="accent5">
                    <a:lumMod val="75000"/>
                  </a:schemeClr>
                </a:solidFill>
                <a:effectLst>
                  <a:outerShdw blurRad="38100" dist="38100" dir="2700000" algn="tl">
                    <a:srgbClr val="000000">
                      <a:alpha val="43137"/>
                    </a:srgbClr>
                  </a:outerShdw>
                </a:effectLst>
              </a:rPr>
              <a:t>)) ≥ 1</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t>
            </a: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sendo:</a:t>
            </a:r>
            <a:br>
              <a:rPr lang="pt-BR" sz="16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PIBPCR(índice t -4) = produto interno bruto a preços</a:t>
            </a:r>
            <a:br>
              <a:rPr lang="pt-BR" sz="16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de mercado correntes per capita na região autónoma no</a:t>
            </a:r>
            <a:br>
              <a:rPr lang="pt-BR" sz="16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ano t -4;</a:t>
            </a:r>
            <a:br>
              <a:rPr lang="pt-BR" sz="16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PIBPCN(índice t -4) = produto interno bruto a preços de</a:t>
            </a:r>
            <a:br>
              <a:rPr lang="pt-BR" sz="1600" b="1" dirty="0">
                <a:solidFill>
                  <a:schemeClr val="accent5">
                    <a:lumMod val="75000"/>
                  </a:schemeClr>
                </a:solidFill>
                <a:effectLst>
                  <a:outerShdw blurRad="38100" dist="38100" dir="2700000" algn="tl">
                    <a:srgbClr val="000000">
                      <a:alpha val="43137"/>
                    </a:srgbClr>
                  </a:outerShdw>
                </a:effectLst>
              </a:rPr>
            </a:br>
            <a:r>
              <a:rPr lang="pt-BR" sz="1600" b="1" dirty="0">
                <a:solidFill>
                  <a:schemeClr val="accent5">
                    <a:lumMod val="75000"/>
                  </a:schemeClr>
                </a:solidFill>
                <a:effectLst>
                  <a:outerShdw blurRad="38100" dist="38100" dir="2700000" algn="tl">
                    <a:srgbClr val="000000">
                      <a:alpha val="43137"/>
                    </a:srgbClr>
                  </a:outerShdw>
                </a:effectLst>
              </a:rPr>
              <a:t>mercado correntes per capita em Portugal no ano t -4.</a:t>
            </a:r>
            <a:endParaRPr lang="en-US" sz="1050" b="1" dirty="0">
              <a:solidFill>
                <a:schemeClr val="accent5">
                  <a:lumMod val="75000"/>
                </a:schemeClr>
              </a:solidFill>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741032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2556721"/>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4. Na versão de 2013</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Comentário:</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 Mantém-se o critério de proteger o OE com um montante global que, em 2022, em face da quebra do PIB leva a uma redução das transferências, em plena pandemia;</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ii) A fórmula de repartição do “bolo” entre as duas RAs é alterada dando maior peso ao fator população e eliminando o fator “i”;</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iii) O limite do diferencial fiscal é reduzido de 30% para 20% (revertido em 2014);</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iv) A lei mantém o essencial da configuração de 2006 no que a transferências diz respeito;</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v)  A lei mantém a definição de valores de transferências que </a:t>
            </a:r>
            <a:r>
              <a:rPr lang="pt-BR" sz="2400" b="1" u="sng" dirty="0" smtClean="0">
                <a:solidFill>
                  <a:schemeClr val="accent5">
                    <a:lumMod val="75000"/>
                  </a:schemeClr>
                </a:solidFill>
                <a:effectLst>
                  <a:outerShdw blurRad="38100" dist="38100" dir="2700000" algn="tl">
                    <a:srgbClr val="000000">
                      <a:alpha val="43137"/>
                    </a:srgbClr>
                  </a:outerShdw>
                </a:effectLst>
              </a:rPr>
              <a:t>em nada </a:t>
            </a:r>
            <a:r>
              <a:rPr lang="pt-BR" sz="2400" b="1" dirty="0" smtClean="0">
                <a:solidFill>
                  <a:schemeClr val="accent5">
                    <a:lumMod val="75000"/>
                  </a:schemeClr>
                </a:solidFill>
                <a:effectLst>
                  <a:outerShdw blurRad="38100" dist="38100" dir="2700000" algn="tl">
                    <a:srgbClr val="000000">
                      <a:alpha val="43137"/>
                    </a:srgbClr>
                  </a:outerShdw>
                </a:effectLst>
              </a:rPr>
              <a:t>estão associados às efetivas necessidades de despesa levando a que possam ser reduzidas transferências quando as exigências de intervenção pública são efetivamente maiores.</a:t>
            </a:r>
            <a:br>
              <a:rPr lang="pt-BR" sz="2400" b="1" dirty="0" smtClean="0">
                <a:solidFill>
                  <a:schemeClr val="accent5">
                    <a:lumMod val="75000"/>
                  </a:schemeClr>
                </a:solidFill>
                <a:effectLst>
                  <a:outerShdw blurRad="38100" dist="38100" dir="2700000" algn="tl">
                    <a:srgbClr val="000000">
                      <a:alpha val="43137"/>
                    </a:srgbClr>
                  </a:outerShdw>
                </a:effectLst>
              </a:rPr>
            </a:br>
            <a:endParaRPr lang="en-US" sz="105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42811674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3075152"/>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Em que sentido devia evoluir a formulação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Devia resultar do confronto entre as responsabilidades de despesa cometidas às RAs e os recursos de que dispõem, para eliminar os designados desequilíbrios horizontais (capacidade fiscal entre jurisdições do mesmo nível) e desequilíbrios verticais (concentração assimétrica de capacidade fiscal a níveis diferentes de governo), tendo por base </a:t>
            </a:r>
            <a:r>
              <a:rPr lang="pt-BR" sz="2400" b="1" dirty="0" smtClean="0">
                <a:solidFill>
                  <a:schemeClr val="accent5">
                    <a:lumMod val="75000"/>
                  </a:schemeClr>
                </a:solidFill>
                <a:effectLst>
                  <a:outerShdw blurRad="38100" dist="38100" dir="2700000" algn="tl">
                    <a:srgbClr val="000000">
                      <a:alpha val="43137"/>
                    </a:srgbClr>
                  </a:outerShdw>
                </a:effectLst>
              </a:rPr>
              <a:t>receitas e </a:t>
            </a:r>
            <a:r>
              <a:rPr lang="pt-BR" sz="2400" b="1" dirty="0" smtClean="0">
                <a:solidFill>
                  <a:schemeClr val="accent5">
                    <a:lumMod val="75000"/>
                  </a:schemeClr>
                </a:solidFill>
                <a:effectLst>
                  <a:outerShdw blurRad="38100" dist="38100" dir="2700000" algn="tl">
                    <a:srgbClr val="000000">
                      <a:alpha val="43137"/>
                    </a:srgbClr>
                  </a:outerShdw>
                </a:effectLst>
              </a:rPr>
              <a:t>despesas padronizadas para níveis de prestação de serviços e para esforço fiscal. </a:t>
            </a: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Não é razoável, como acontece agora, que não haja correspondência entre as necessidades de despesa para o desempenho de funções de Estado a um determinado padrão e o efetivo acesso aos recursos necessários para exercício destas funções. O regime autonómico de governação das RAs não pode determinar o </a:t>
            </a:r>
            <a:r>
              <a:rPr lang="pt-BR" sz="2400" b="1" dirty="0">
                <a:solidFill>
                  <a:schemeClr val="accent5">
                    <a:lumMod val="75000"/>
                  </a:schemeClr>
                </a:solidFill>
                <a:effectLst>
                  <a:outerShdw blurRad="38100" dist="38100" dir="2700000" algn="tl">
                    <a:srgbClr val="000000">
                      <a:alpha val="43137"/>
                    </a:srgbClr>
                  </a:outerShdw>
                </a:effectLst>
              </a:rPr>
              <a:t>divórcio do </a:t>
            </a:r>
            <a:r>
              <a:rPr lang="pt-BR" sz="2400" b="1" dirty="0" smtClean="0">
                <a:solidFill>
                  <a:schemeClr val="accent5">
                    <a:lumMod val="75000"/>
                  </a:schemeClr>
                </a:solidFill>
                <a:effectLst>
                  <a:outerShdw blurRad="38100" dist="38100" dir="2700000" algn="tl">
                    <a:srgbClr val="000000">
                      <a:alpha val="43137"/>
                    </a:srgbClr>
                  </a:outerShdw>
                </a:effectLst>
              </a:rPr>
              <a:t>Estado face às reais necessidades de intervenção quer no que concerne as despesas correntes quer no que concerne às despesas de investimento necessárias para promover a convergência real.</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endParaRPr lang="en-US" sz="105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35270228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1884" y="2460733"/>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Pontos </a:t>
            </a:r>
            <a:r>
              <a:rPr lang="pt-BR" sz="3600" b="1" dirty="0" smtClean="0">
                <a:solidFill>
                  <a:schemeClr val="accent5">
                    <a:lumMod val="75000"/>
                  </a:schemeClr>
                </a:solidFill>
                <a:effectLst>
                  <a:outerShdw blurRad="38100" dist="38100" dir="2700000" algn="tl">
                    <a:srgbClr val="000000">
                      <a:alpha val="43137"/>
                    </a:srgbClr>
                  </a:outerShdw>
                </a:effectLst>
              </a:rPr>
              <a:t>Fortes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B</a:t>
            </a:r>
            <a:r>
              <a:rPr lang="pt-BR" sz="2000" b="1" dirty="0" smtClean="0">
                <a:solidFill>
                  <a:schemeClr val="accent5">
                    <a:lumMod val="75000"/>
                  </a:schemeClr>
                </a:solidFill>
                <a:effectLst>
                  <a:outerShdw blurRad="38100" dist="38100" dir="2700000" algn="tl">
                    <a:srgbClr val="000000">
                      <a:alpha val="43137"/>
                    </a:srgbClr>
                  </a:outerShdw>
                </a:effectLst>
              </a:rPr>
              <a:t>aseia-se em princípios que estabelecem a responsabilidade do Estado no financiamento das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2000" b="1" dirty="0" smtClean="0">
                <a:solidFill>
                  <a:schemeClr val="accent5">
                    <a:lumMod val="75000"/>
                  </a:schemeClr>
                </a:solidFill>
                <a:effectLst>
                  <a:outerShdw blurRad="38100" dist="38100" dir="2700000" algn="tl">
                    <a:srgbClr val="000000">
                      <a:alpha val="43137"/>
                    </a:srgbClr>
                  </a:outerShdw>
                </a:effectLst>
              </a:rPr>
              <a:t>                   responsabilidades públicas atribuídas aos governos das RAs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I</a:t>
            </a:r>
            <a:r>
              <a:rPr lang="pt-BR" sz="2000" b="1" dirty="0" smtClean="0">
                <a:solidFill>
                  <a:schemeClr val="accent5">
                    <a:lumMod val="75000"/>
                  </a:schemeClr>
                </a:solidFill>
                <a:effectLst>
                  <a:outerShdw blurRad="38100" dist="38100" dir="2700000" algn="tl">
                    <a:srgbClr val="000000">
                      <a:alpha val="43137"/>
                    </a:srgbClr>
                  </a:outerShdw>
                </a:effectLst>
              </a:rPr>
              <a:t>dentifica os recursos fianceiros de que dispõem as RAs para o exercício das suas competências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E</a:t>
            </a:r>
            <a:r>
              <a:rPr lang="pt-BR" sz="2000" b="1" dirty="0" smtClean="0">
                <a:solidFill>
                  <a:schemeClr val="accent5">
                    <a:lumMod val="75000"/>
                  </a:schemeClr>
                </a:solidFill>
                <a:effectLst>
                  <a:outerShdw blurRad="38100" dist="38100" dir="2700000" algn="tl">
                    <a:srgbClr val="000000">
                      <a:alpha val="43137"/>
                    </a:srgbClr>
                  </a:outerShdw>
                </a:effectLst>
              </a:rPr>
              <a:t>stabelece os instrumentos fiscais e financeiros ao dispor das RAs.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2000" b="1" dirty="0" smtClean="0">
                <a:solidFill>
                  <a:schemeClr val="accent5">
                    <a:lumMod val="75000"/>
                  </a:schemeClr>
                </a:solidFill>
                <a:effectLst>
                  <a:outerShdw blurRad="38100" dist="38100" dir="2700000" algn="tl">
                    <a:srgbClr val="000000">
                      <a:alpha val="43137"/>
                    </a:srgbClr>
                  </a:outerShdw>
                </a:effectLst>
              </a:rPr>
              <a:t>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Pontos Fracos</a:t>
            </a:r>
            <a:r>
              <a:rPr lang="pt-BR" sz="3600" b="1" dirty="0">
                <a:solidFill>
                  <a:schemeClr val="accent5">
                    <a:lumMod val="75000"/>
                  </a:schemeClr>
                </a:solidFill>
                <a:effectLst>
                  <a:outerShdw blurRad="38100" dist="38100" dir="2700000" algn="tl">
                    <a:srgbClr val="000000">
                      <a:alpha val="43137"/>
                    </a:srgbClr>
                  </a:outerShdw>
                </a:effectLst>
              </a:rPr>
              <a:t/>
            </a:r>
            <a:br>
              <a:rPr lang="pt-BR" sz="3600" b="1" dirty="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A</a:t>
            </a:r>
            <a:r>
              <a:rPr lang="pt-BR" sz="2000" b="1" dirty="0" smtClean="0">
                <a:solidFill>
                  <a:schemeClr val="accent5">
                    <a:lumMod val="75000"/>
                  </a:schemeClr>
                </a:solidFill>
                <a:effectLst>
                  <a:outerShdw blurRad="38100" dist="38100" dir="2700000" algn="tl">
                    <a:srgbClr val="000000">
                      <a:alpha val="43137"/>
                    </a:srgbClr>
                  </a:outerShdw>
                </a:effectLst>
              </a:rPr>
              <a:t>dota formulações de transferências que não correspondem cabalmente aos princípios enunciados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C</a:t>
            </a:r>
            <a:r>
              <a:rPr lang="pt-BR" sz="2000" b="1" dirty="0" smtClean="0">
                <a:solidFill>
                  <a:schemeClr val="accent5">
                    <a:lumMod val="75000"/>
                  </a:schemeClr>
                </a:solidFill>
                <a:effectLst>
                  <a:outerShdw blurRad="38100" dist="38100" dir="2700000" algn="tl">
                    <a:srgbClr val="000000">
                      <a:alpha val="43137"/>
                    </a:srgbClr>
                  </a:outerShdw>
                </a:effectLst>
              </a:rPr>
              <a:t>ria limitações restritivas ao uso dos instrumentos fiscais e financeiros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N</a:t>
            </a:r>
            <a:r>
              <a:rPr lang="pt-BR" sz="2000" b="1" dirty="0" smtClean="0">
                <a:solidFill>
                  <a:schemeClr val="accent5">
                    <a:lumMod val="75000"/>
                  </a:schemeClr>
                </a:solidFill>
                <a:effectLst>
                  <a:outerShdw blurRad="38100" dist="38100" dir="2700000" algn="tl">
                    <a:srgbClr val="000000">
                      <a:alpha val="43137"/>
                    </a:srgbClr>
                  </a:outerShdw>
                </a:effectLst>
              </a:rPr>
              <a:t>ão estabelece regras claras para intervenções extraordinárias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endParaRPr lang="en-US" sz="44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0" y="50705"/>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smtClean="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2069142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182191"/>
            <a:ext cx="11800115" cy="3782848"/>
          </a:xfrm>
        </p:spPr>
        <p:txBody>
          <a:bodyPr>
            <a:noAutofit/>
          </a:bodyPr>
          <a:lstStyle/>
          <a:p>
            <a:pPr algn="l"/>
            <a:r>
              <a:rPr lang="pt-BR" sz="2400" b="1" dirty="0" smtClean="0">
                <a:solidFill>
                  <a:schemeClr val="accent5">
                    <a:lumMod val="75000"/>
                  </a:schemeClr>
                </a:solidFill>
                <a:effectLst>
                  <a:outerShdw blurRad="38100" dist="38100" dir="2700000" algn="tl">
                    <a:srgbClr val="000000">
                      <a:alpha val="43137"/>
                    </a:srgbClr>
                  </a:outerShdw>
                </a:effectLst>
              </a:rPr>
              <a:t>Como devia ser a formulação das transferências?</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endParaRPr lang="en-US" sz="105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pic>
        <p:nvPicPr>
          <p:cNvPr id="4" name="Imagem 3"/>
          <p:cNvPicPr>
            <a:picLocks noChangeAspect="1"/>
          </p:cNvPicPr>
          <p:nvPr/>
        </p:nvPicPr>
        <p:blipFill>
          <a:blip r:embed="rId2"/>
          <a:stretch>
            <a:fillRect/>
          </a:stretch>
        </p:blipFill>
        <p:spPr>
          <a:xfrm>
            <a:off x="432545" y="1993479"/>
            <a:ext cx="5552081" cy="1009314"/>
          </a:xfrm>
          <a:prstGeom prst="rect">
            <a:avLst/>
          </a:prstGeom>
        </p:spPr>
      </p:pic>
      <p:sp>
        <p:nvSpPr>
          <p:cNvPr id="5" name="CaixaDeTexto 4"/>
          <p:cNvSpPr txBox="1"/>
          <p:nvPr/>
        </p:nvSpPr>
        <p:spPr>
          <a:xfrm>
            <a:off x="6702364" y="1074604"/>
            <a:ext cx="5530296" cy="2169825"/>
          </a:xfrm>
          <a:prstGeom prst="rect">
            <a:avLst/>
          </a:prstGeom>
          <a:noFill/>
        </p:spPr>
        <p:txBody>
          <a:bodyPr wrap="none" rtlCol="0">
            <a:spAutoFit/>
          </a:bodyPr>
          <a:lstStyle/>
          <a:p>
            <a:pPr algn="just">
              <a:lnSpc>
                <a:spcPct val="150000"/>
              </a:lnSpc>
            </a:pPr>
            <a:r>
              <a:rPr lang="pt-PT" altLang="en-US" dirty="0">
                <a:cs typeface="Times New Roman" panose="02020603050405020304" pitchFamily="18" charset="0"/>
              </a:rPr>
              <a:t> R</a:t>
            </a:r>
            <a:r>
              <a:rPr lang="pt-PT" altLang="en-US" baseline="-30000" dirty="0">
                <a:cs typeface="Times New Roman" panose="02020603050405020304" pitchFamily="18" charset="0"/>
              </a:rPr>
              <a:t>i</a:t>
            </a:r>
            <a:r>
              <a:rPr lang="pt-PT" altLang="en-US" dirty="0">
                <a:cs typeface="Times New Roman" panose="02020603050405020304" pitchFamily="18" charset="0"/>
              </a:rPr>
              <a:t>  representa a receita padrão para a região i; </a:t>
            </a:r>
          </a:p>
          <a:p>
            <a:pPr algn="just">
              <a:lnSpc>
                <a:spcPct val="150000"/>
              </a:lnSpc>
            </a:pPr>
            <a:r>
              <a:rPr lang="pt-PT" altLang="en-US" dirty="0">
                <a:cs typeface="Times New Roman" panose="02020603050405020304" pitchFamily="18" charset="0"/>
              </a:rPr>
              <a:t> </a:t>
            </a:r>
            <a:r>
              <a:rPr lang="pt-PT" altLang="en-US" dirty="0" err="1">
                <a:cs typeface="Times New Roman" panose="02020603050405020304" pitchFamily="18" charset="0"/>
              </a:rPr>
              <a:t>B</a:t>
            </a:r>
            <a:r>
              <a:rPr lang="pt-PT" altLang="en-US" baseline="30000" dirty="0" err="1">
                <a:cs typeface="Times New Roman" panose="02020603050405020304" pitchFamily="18" charset="0"/>
              </a:rPr>
              <a:t>j</a:t>
            </a:r>
            <a:r>
              <a:rPr lang="pt-PT" altLang="en-US" baseline="-30000" dirty="0" err="1">
                <a:cs typeface="Times New Roman" panose="02020603050405020304" pitchFamily="18" charset="0"/>
              </a:rPr>
              <a:t>i</a:t>
            </a:r>
            <a:r>
              <a:rPr lang="pt-PT" altLang="en-US" dirty="0">
                <a:cs typeface="Times New Roman" panose="02020603050405020304" pitchFamily="18" charset="0"/>
              </a:rPr>
              <a:t>  é a base fiscal j, per capita, da região i; </a:t>
            </a:r>
          </a:p>
          <a:p>
            <a:pPr algn="just">
              <a:lnSpc>
                <a:spcPct val="150000"/>
              </a:lnSpc>
            </a:pPr>
            <a:r>
              <a:rPr lang="pt-PT" altLang="en-US" dirty="0">
                <a:cs typeface="Times New Roman" panose="02020603050405020304" pitchFamily="18" charset="0"/>
              </a:rPr>
              <a:t> t</a:t>
            </a:r>
            <a:r>
              <a:rPr lang="pt-PT" altLang="en-US" baseline="30000" dirty="0">
                <a:cs typeface="Times New Roman" panose="02020603050405020304" pitchFamily="18" charset="0"/>
              </a:rPr>
              <a:t>*j </a:t>
            </a:r>
            <a:r>
              <a:rPr lang="pt-PT" altLang="en-US" dirty="0">
                <a:cs typeface="Times New Roman" panose="02020603050405020304" pitchFamily="18" charset="0"/>
              </a:rPr>
              <a:t>  é a taxa de tributação desejada para a base j;</a:t>
            </a:r>
          </a:p>
          <a:p>
            <a:pPr algn="just">
              <a:lnSpc>
                <a:spcPct val="150000"/>
              </a:lnSpc>
            </a:pPr>
            <a:r>
              <a:rPr lang="pt-PT" altLang="en-US" dirty="0">
                <a:cs typeface="Times New Roman" panose="02020603050405020304" pitchFamily="18" charset="0"/>
              </a:rPr>
              <a:t> </a:t>
            </a:r>
            <a:r>
              <a:rPr lang="pt-PT" altLang="en-US" dirty="0" err="1">
                <a:cs typeface="Times New Roman" panose="02020603050405020304" pitchFamily="18" charset="0"/>
              </a:rPr>
              <a:t>t</a:t>
            </a:r>
            <a:r>
              <a:rPr lang="pt-PT" altLang="en-US" baseline="-30000" dirty="0" err="1">
                <a:cs typeface="Times New Roman" panose="02020603050405020304" pitchFamily="18" charset="0"/>
              </a:rPr>
              <a:t>i</a:t>
            </a:r>
            <a:r>
              <a:rPr lang="pt-PT" altLang="en-US" baseline="30000" dirty="0" err="1">
                <a:cs typeface="Times New Roman" panose="02020603050405020304" pitchFamily="18" charset="0"/>
              </a:rPr>
              <a:t>j</a:t>
            </a:r>
            <a:r>
              <a:rPr lang="pt-PT" altLang="en-US" dirty="0">
                <a:cs typeface="Times New Roman" panose="02020603050405020304" pitchFamily="18" charset="0"/>
              </a:rPr>
              <a:t>  é a taxa de tributação efetiva da região i para a base j,</a:t>
            </a:r>
          </a:p>
          <a:p>
            <a:pPr algn="just">
              <a:lnSpc>
                <a:spcPct val="150000"/>
              </a:lnSpc>
            </a:pPr>
            <a:r>
              <a:rPr lang="pt-PT" altLang="en-US" dirty="0">
                <a:cs typeface="Times New Roman" panose="02020603050405020304" pitchFamily="18" charset="0"/>
              </a:rPr>
              <a:t> P</a:t>
            </a:r>
            <a:r>
              <a:rPr lang="pt-PT" altLang="en-US" baseline="-30000" dirty="0">
                <a:cs typeface="Times New Roman" panose="02020603050405020304" pitchFamily="18" charset="0"/>
              </a:rPr>
              <a:t>i  </a:t>
            </a:r>
            <a:r>
              <a:rPr lang="pt-PT" altLang="en-US" dirty="0">
                <a:cs typeface="Times New Roman" panose="02020603050405020304" pitchFamily="18" charset="0"/>
              </a:rPr>
              <a:t> é a população da região i.</a:t>
            </a:r>
          </a:p>
        </p:txBody>
      </p:sp>
      <p:pic>
        <p:nvPicPr>
          <p:cNvPr id="7" name="Imagem 6"/>
          <p:cNvPicPr>
            <a:picLocks noChangeAspect="1"/>
          </p:cNvPicPr>
          <p:nvPr/>
        </p:nvPicPr>
        <p:blipFill>
          <a:blip r:embed="rId3"/>
          <a:stretch>
            <a:fillRect/>
          </a:stretch>
        </p:blipFill>
        <p:spPr>
          <a:xfrm>
            <a:off x="432545" y="3740307"/>
            <a:ext cx="5958830" cy="1068732"/>
          </a:xfrm>
          <a:prstGeom prst="rect">
            <a:avLst/>
          </a:prstGeom>
        </p:spPr>
      </p:pic>
      <p:sp>
        <p:nvSpPr>
          <p:cNvPr id="8" name="CaixaDeTexto 7"/>
          <p:cNvSpPr txBox="1"/>
          <p:nvPr/>
        </p:nvSpPr>
        <p:spPr>
          <a:xfrm>
            <a:off x="6825342" y="3303181"/>
            <a:ext cx="5070209" cy="3554819"/>
          </a:xfrm>
          <a:prstGeom prst="rect">
            <a:avLst/>
          </a:prstGeom>
          <a:noFill/>
        </p:spPr>
        <p:txBody>
          <a:bodyPr wrap="square" rtlCol="0">
            <a:spAutoFit/>
          </a:bodyPr>
          <a:lstStyle/>
          <a:p>
            <a:pPr algn="just"/>
            <a:r>
              <a:rPr lang="pt-PT" altLang="en-US" dirty="0">
                <a:cs typeface="Times New Roman" panose="02020603050405020304" pitchFamily="18" charset="0"/>
              </a:rPr>
              <a:t>E</a:t>
            </a:r>
            <a:r>
              <a:rPr lang="pt-PT" altLang="en-US" baseline="-30000" dirty="0">
                <a:cs typeface="Times New Roman" panose="02020603050405020304" pitchFamily="18" charset="0"/>
              </a:rPr>
              <a:t>i</a:t>
            </a:r>
            <a:r>
              <a:rPr lang="pt-PT" altLang="en-US" dirty="0">
                <a:cs typeface="Times New Roman" panose="02020603050405020304" pitchFamily="18" charset="0"/>
              </a:rPr>
              <a:t>   representa a despesa padrão para a região i;</a:t>
            </a:r>
          </a:p>
          <a:p>
            <a:pPr algn="just"/>
            <a:r>
              <a:rPr lang="pt-PT" altLang="en-US" dirty="0">
                <a:cs typeface="Times New Roman" panose="02020603050405020304" pitchFamily="18" charset="0"/>
              </a:rPr>
              <a:t> </a:t>
            </a:r>
            <a:r>
              <a:rPr lang="pt-PT" altLang="en-US" dirty="0" err="1">
                <a:cs typeface="Times New Roman" panose="02020603050405020304" pitchFamily="18" charset="0"/>
              </a:rPr>
              <a:t>Q</a:t>
            </a:r>
            <a:r>
              <a:rPr lang="pt-PT" altLang="en-US" baseline="30000" dirty="0" err="1">
                <a:cs typeface="Times New Roman" panose="02020603050405020304" pitchFamily="18" charset="0"/>
              </a:rPr>
              <a:t>k</a:t>
            </a:r>
            <a:r>
              <a:rPr lang="pt-PT" altLang="en-US" dirty="0">
                <a:cs typeface="Times New Roman" panose="02020603050405020304" pitchFamily="18" charset="0"/>
              </a:rPr>
              <a:t> é o nível </a:t>
            </a:r>
            <a:r>
              <a:rPr lang="pt-PT" altLang="en-US" dirty="0" err="1" smtClean="0">
                <a:cs typeface="Times New Roman" panose="02020603050405020304" pitchFamily="18" charset="0"/>
              </a:rPr>
              <a:t>naconal</a:t>
            </a:r>
            <a:r>
              <a:rPr lang="pt-PT" altLang="en-US" dirty="0" smtClean="0">
                <a:cs typeface="Times New Roman" panose="02020603050405020304" pitchFamily="18" charset="0"/>
              </a:rPr>
              <a:t> desejado </a:t>
            </a:r>
            <a:r>
              <a:rPr lang="pt-PT" altLang="en-US" dirty="0">
                <a:cs typeface="Times New Roman" panose="02020603050405020304" pitchFamily="18" charset="0"/>
              </a:rPr>
              <a:t>de despesa per capita na categoria k;</a:t>
            </a:r>
          </a:p>
          <a:p>
            <a:pPr algn="just"/>
            <a:r>
              <a:rPr lang="pt-PT" altLang="en-US" dirty="0">
                <a:cs typeface="Times New Roman" panose="02020603050405020304" pitchFamily="18" charset="0"/>
              </a:rPr>
              <a:t> </a:t>
            </a:r>
            <a:r>
              <a:rPr lang="pt-PT" altLang="en-US" dirty="0" err="1">
                <a:cs typeface="Times New Roman" panose="02020603050405020304" pitchFamily="18" charset="0"/>
              </a:rPr>
              <a:t>c</a:t>
            </a:r>
            <a:r>
              <a:rPr lang="pt-PT" altLang="en-US" baseline="30000" dirty="0" err="1">
                <a:cs typeface="Times New Roman" panose="02020603050405020304" pitchFamily="18" charset="0"/>
              </a:rPr>
              <a:t>k</a:t>
            </a:r>
            <a:r>
              <a:rPr lang="pt-PT" altLang="en-US" dirty="0">
                <a:cs typeface="Times New Roman" panose="02020603050405020304" pitchFamily="18" charset="0"/>
              </a:rPr>
              <a:t>  é o custo unitário da categoria k;</a:t>
            </a:r>
          </a:p>
          <a:p>
            <a:pPr algn="just"/>
            <a:r>
              <a:rPr lang="pt-PT" altLang="en-US" dirty="0">
                <a:cs typeface="Times New Roman" panose="02020603050405020304" pitchFamily="18" charset="0"/>
                <a:sym typeface="Symbol" panose="05050102010706020507" pitchFamily="18" charset="2"/>
              </a:rPr>
              <a:t> </a:t>
            </a:r>
            <a:r>
              <a:rPr lang="pt-PT" altLang="en-US" baseline="-30000" dirty="0" err="1">
                <a:cs typeface="Times New Roman" panose="02020603050405020304" pitchFamily="18" charset="0"/>
              </a:rPr>
              <a:t>i</a:t>
            </a:r>
            <a:r>
              <a:rPr lang="pt-PT" altLang="en-US" baseline="30000" dirty="0" err="1">
                <a:cs typeface="Times New Roman" panose="02020603050405020304" pitchFamily="18" charset="0"/>
              </a:rPr>
              <a:t>k</a:t>
            </a:r>
            <a:r>
              <a:rPr lang="pt-PT" altLang="en-US" dirty="0">
                <a:cs typeface="Times New Roman" panose="02020603050405020304" pitchFamily="18" charset="0"/>
              </a:rPr>
              <a:t> = </a:t>
            </a:r>
            <a:r>
              <a:rPr lang="pt-PT" altLang="en-US" dirty="0">
                <a:cs typeface="Times New Roman" panose="02020603050405020304" pitchFamily="18" charset="0"/>
                <a:sym typeface="Symbol" panose="05050102010706020507" pitchFamily="18" charset="2"/>
              </a:rPr>
              <a:t></a:t>
            </a:r>
            <a:r>
              <a:rPr lang="pt-PT" altLang="en-US" baseline="30000" dirty="0">
                <a:cs typeface="Times New Roman" panose="02020603050405020304" pitchFamily="18" charset="0"/>
              </a:rPr>
              <a:t> k</a:t>
            </a:r>
            <a:r>
              <a:rPr lang="pt-PT" altLang="en-US" dirty="0">
                <a:cs typeface="Times New Roman" panose="02020603050405020304" pitchFamily="18" charset="0"/>
              </a:rPr>
              <a:t> (h</a:t>
            </a:r>
            <a:r>
              <a:rPr lang="pt-PT" altLang="en-US" baseline="-30000" dirty="0">
                <a:cs typeface="Times New Roman" panose="02020603050405020304" pitchFamily="18" charset="0"/>
              </a:rPr>
              <a:t>1</a:t>
            </a:r>
            <a:r>
              <a:rPr lang="pt-PT" altLang="en-US" baseline="30000" dirty="0">
                <a:cs typeface="Times New Roman" panose="02020603050405020304" pitchFamily="18" charset="0"/>
              </a:rPr>
              <a:t>i</a:t>
            </a:r>
            <a:r>
              <a:rPr lang="pt-PT" altLang="en-US" dirty="0">
                <a:cs typeface="Times New Roman" panose="02020603050405020304" pitchFamily="18" charset="0"/>
              </a:rPr>
              <a:t> ,…, h </a:t>
            </a:r>
            <a:r>
              <a:rPr lang="pt-PT" altLang="en-US" baseline="30000" dirty="0" err="1">
                <a:cs typeface="Times New Roman" panose="02020603050405020304" pitchFamily="18" charset="0"/>
              </a:rPr>
              <a:t>i</a:t>
            </a:r>
            <a:r>
              <a:rPr lang="pt-PT" altLang="en-US" baseline="-30000" dirty="0" err="1">
                <a:cs typeface="Times New Roman" panose="02020603050405020304" pitchFamily="18" charset="0"/>
              </a:rPr>
              <a:t>hk</a:t>
            </a:r>
            <a:r>
              <a:rPr lang="pt-PT" altLang="en-US" dirty="0">
                <a:cs typeface="Times New Roman" panose="02020603050405020304" pitchFamily="18" charset="0"/>
              </a:rPr>
              <a:t>),</a:t>
            </a:r>
          </a:p>
          <a:p>
            <a:pPr algn="just"/>
            <a:r>
              <a:rPr lang="pt-PT" altLang="en-US" dirty="0">
                <a:cs typeface="Times New Roman" panose="02020603050405020304" pitchFamily="18" charset="0"/>
              </a:rPr>
              <a:t> </a:t>
            </a:r>
            <a:r>
              <a:rPr lang="pt-PT" altLang="en-US" dirty="0" err="1">
                <a:cs typeface="Times New Roman" panose="02020603050405020304" pitchFamily="18" charset="0"/>
              </a:rPr>
              <a:t>H</a:t>
            </a:r>
            <a:r>
              <a:rPr lang="pt-PT" altLang="en-US" baseline="30000" dirty="0" err="1">
                <a:cs typeface="Times New Roman" panose="02020603050405020304" pitchFamily="18" charset="0"/>
              </a:rPr>
              <a:t>k</a:t>
            </a:r>
            <a:r>
              <a:rPr lang="pt-PT" altLang="en-US" dirty="0">
                <a:cs typeface="Times New Roman" panose="02020603050405020304" pitchFamily="18" charset="0"/>
              </a:rPr>
              <a:t> é o número de fatores de custo na categoria de despesa k;</a:t>
            </a:r>
          </a:p>
          <a:p>
            <a:pPr algn="just"/>
            <a:r>
              <a:rPr lang="pt-PT" altLang="en-US" dirty="0">
                <a:cs typeface="Times New Roman" panose="02020603050405020304" pitchFamily="18" charset="0"/>
                <a:sym typeface="Symbol" panose="05050102010706020507" pitchFamily="18" charset="2"/>
              </a:rPr>
              <a:t></a:t>
            </a:r>
            <a:r>
              <a:rPr lang="en-GB" altLang="en-US" baseline="-30000" dirty="0" err="1">
                <a:cs typeface="Times New Roman" panose="02020603050405020304" pitchFamily="18" charset="0"/>
              </a:rPr>
              <a:t>i</a:t>
            </a:r>
            <a:r>
              <a:rPr lang="en-GB" altLang="en-US" baseline="30000" dirty="0" err="1">
                <a:cs typeface="Times New Roman" panose="02020603050405020304" pitchFamily="18" charset="0"/>
              </a:rPr>
              <a:t>k</a:t>
            </a:r>
            <a:r>
              <a:rPr lang="en-GB" altLang="en-US" dirty="0">
                <a:cs typeface="Times New Roman" panose="02020603050405020304" pitchFamily="18" charset="0"/>
              </a:rPr>
              <a:t>  = </a:t>
            </a:r>
            <a:r>
              <a:rPr lang="pt-PT" altLang="en-US" dirty="0">
                <a:cs typeface="Times New Roman" panose="02020603050405020304" pitchFamily="18" charset="0"/>
                <a:sym typeface="Symbol" panose="05050102010706020507" pitchFamily="18" charset="2"/>
              </a:rPr>
              <a:t></a:t>
            </a:r>
            <a:r>
              <a:rPr lang="en-GB" altLang="en-US" baseline="30000" dirty="0">
                <a:cs typeface="Times New Roman" panose="02020603050405020304" pitchFamily="18" charset="0"/>
              </a:rPr>
              <a:t>k</a:t>
            </a:r>
            <a:r>
              <a:rPr lang="en-GB" altLang="en-US" dirty="0">
                <a:cs typeface="Times New Roman" panose="02020603050405020304" pitchFamily="18" charset="0"/>
              </a:rPr>
              <a:t> (f</a:t>
            </a:r>
            <a:r>
              <a:rPr lang="en-GB" altLang="en-US" baseline="-30000" dirty="0">
                <a:cs typeface="Times New Roman" panose="02020603050405020304" pitchFamily="18" charset="0"/>
              </a:rPr>
              <a:t>1</a:t>
            </a:r>
            <a:r>
              <a:rPr lang="en-GB" altLang="en-US" baseline="30000" dirty="0">
                <a:cs typeface="Times New Roman" panose="02020603050405020304" pitchFamily="18" charset="0"/>
              </a:rPr>
              <a:t>i</a:t>
            </a:r>
            <a:r>
              <a:rPr lang="en-GB" altLang="en-US" dirty="0">
                <a:cs typeface="Times New Roman" panose="02020603050405020304" pitchFamily="18" charset="0"/>
              </a:rPr>
              <a:t> ,…, f </a:t>
            </a:r>
            <a:r>
              <a:rPr lang="en-GB" altLang="en-US" baseline="30000" dirty="0" err="1">
                <a:cs typeface="Times New Roman" panose="02020603050405020304" pitchFamily="18" charset="0"/>
              </a:rPr>
              <a:t>i</a:t>
            </a:r>
            <a:r>
              <a:rPr lang="en-GB" altLang="en-US" baseline="-30000" dirty="0" err="1">
                <a:cs typeface="Times New Roman" panose="02020603050405020304" pitchFamily="18" charset="0"/>
              </a:rPr>
              <a:t>Fk</a:t>
            </a:r>
            <a:r>
              <a:rPr lang="en-GB" altLang="en-US" dirty="0">
                <a:cs typeface="Times New Roman" panose="02020603050405020304" pitchFamily="18" charset="0"/>
              </a:rPr>
              <a:t>);</a:t>
            </a:r>
            <a:endParaRPr lang="pt-PT" altLang="en-US" dirty="0">
              <a:cs typeface="Times New Roman" panose="02020603050405020304" pitchFamily="18" charset="0"/>
            </a:endParaRPr>
          </a:p>
          <a:p>
            <a:pPr algn="just"/>
            <a:r>
              <a:rPr lang="pt-PT" altLang="en-US" dirty="0">
                <a:cs typeface="Times New Roman" panose="02020603050405020304" pitchFamily="18" charset="0"/>
              </a:rPr>
              <a:t> </a:t>
            </a:r>
            <a:r>
              <a:rPr lang="pt-PT" altLang="en-US" dirty="0" err="1">
                <a:cs typeface="Times New Roman" panose="02020603050405020304" pitchFamily="18" charset="0"/>
              </a:rPr>
              <a:t>F</a:t>
            </a:r>
            <a:r>
              <a:rPr lang="pt-PT" altLang="en-US" baseline="30000" dirty="0" err="1">
                <a:cs typeface="Times New Roman" panose="02020603050405020304" pitchFamily="18" charset="0"/>
              </a:rPr>
              <a:t>k</a:t>
            </a:r>
            <a:r>
              <a:rPr lang="pt-PT" altLang="en-US" dirty="0">
                <a:cs typeface="Times New Roman" panose="02020603050405020304" pitchFamily="18" charset="0"/>
              </a:rPr>
              <a:t>  é o número de fatores de carência na categoria de despesa k;</a:t>
            </a:r>
          </a:p>
          <a:p>
            <a:pPr algn="just"/>
            <a:r>
              <a:rPr lang="pt-PT" altLang="en-US" dirty="0" err="1">
                <a:cs typeface="Times New Roman" panose="02020603050405020304" pitchFamily="18" charset="0"/>
              </a:rPr>
              <a:t>s</a:t>
            </a:r>
            <a:r>
              <a:rPr lang="pt-PT" altLang="en-US" baseline="-30000" dirty="0" err="1">
                <a:cs typeface="Times New Roman" panose="02020603050405020304" pitchFamily="18" charset="0"/>
              </a:rPr>
              <a:t>i</a:t>
            </a:r>
            <a:r>
              <a:rPr lang="pt-PT" altLang="en-US" baseline="30000" dirty="0" err="1">
                <a:cs typeface="Times New Roman" panose="02020603050405020304" pitchFamily="18" charset="0"/>
              </a:rPr>
              <a:t>k</a:t>
            </a:r>
            <a:r>
              <a:rPr lang="pt-PT" altLang="en-US" dirty="0">
                <a:cs typeface="Times New Roman" panose="02020603050405020304" pitchFamily="18" charset="0"/>
              </a:rPr>
              <a:t> é a diferença de consumo per capita da categoria de despesa k.</a:t>
            </a:r>
          </a:p>
          <a:p>
            <a:pPr algn="just">
              <a:buFontTx/>
              <a:buNone/>
            </a:pPr>
            <a:endParaRPr lang="pt-PT" altLang="en-US" sz="900" dirty="0"/>
          </a:p>
        </p:txBody>
      </p:sp>
      <p:sp>
        <p:nvSpPr>
          <p:cNvPr id="9" name="CaixaDeTexto 8"/>
          <p:cNvSpPr txBox="1"/>
          <p:nvPr/>
        </p:nvSpPr>
        <p:spPr>
          <a:xfrm>
            <a:off x="-1" y="5521457"/>
            <a:ext cx="6825343" cy="1241365"/>
          </a:xfrm>
          <a:prstGeom prst="rect">
            <a:avLst/>
          </a:prstGeom>
          <a:noFill/>
        </p:spPr>
        <p:txBody>
          <a:bodyPr wrap="square" rtlCol="0">
            <a:spAutoFit/>
          </a:bodyPr>
          <a:lstStyle/>
          <a:p>
            <a:pPr lvl="1" fontAlgn="base">
              <a:spcBef>
                <a:spcPct val="0"/>
              </a:spcBef>
              <a:spcAft>
                <a:spcPct val="0"/>
              </a:spcAft>
            </a:pPr>
            <a:r>
              <a:rPr lang="fr-FR" altLang="en-US" sz="2800" dirty="0" smtClean="0">
                <a:solidFill>
                  <a:srgbClr val="000000"/>
                </a:solidFill>
                <a:latin typeface="Times New Roman" panose="02020603050405020304" pitchFamily="18" charset="0"/>
              </a:rPr>
              <a:t>(3</a:t>
            </a:r>
            <a:r>
              <a:rPr lang="fr-FR" altLang="en-US" sz="2800" dirty="0">
                <a:solidFill>
                  <a:srgbClr val="000000"/>
                </a:solidFill>
                <a:latin typeface="Times New Roman" panose="02020603050405020304" pitchFamily="18" charset="0"/>
              </a:rPr>
              <a:t>) G</a:t>
            </a:r>
            <a:r>
              <a:rPr lang="fr-FR" altLang="en-US" sz="2800" baseline="-25000" dirty="0">
                <a:solidFill>
                  <a:srgbClr val="000000"/>
                </a:solidFill>
                <a:latin typeface="Times New Roman" panose="02020603050405020304" pitchFamily="18" charset="0"/>
              </a:rPr>
              <a:t>i</a:t>
            </a:r>
            <a:r>
              <a:rPr lang="fr-FR" altLang="en-US" sz="2800" dirty="0">
                <a:solidFill>
                  <a:srgbClr val="000000"/>
                </a:solidFill>
                <a:latin typeface="Times New Roman" panose="02020603050405020304" pitchFamily="18" charset="0"/>
              </a:rPr>
              <a:t> = </a:t>
            </a:r>
            <a:r>
              <a:rPr lang="fr-FR" altLang="en-US" sz="2800" dirty="0" err="1">
                <a:solidFill>
                  <a:srgbClr val="000000"/>
                </a:solidFill>
                <a:latin typeface="Times New Roman" panose="02020603050405020304" pitchFamily="18" charset="0"/>
              </a:rPr>
              <a:t>E</a:t>
            </a:r>
            <a:r>
              <a:rPr lang="fr-FR" altLang="en-US" sz="2800" baseline="-25000" dirty="0" err="1">
                <a:solidFill>
                  <a:srgbClr val="000000"/>
                </a:solidFill>
                <a:latin typeface="Times New Roman" panose="02020603050405020304" pitchFamily="18" charset="0"/>
              </a:rPr>
              <a:t>i</a:t>
            </a:r>
            <a:r>
              <a:rPr lang="fr-FR" altLang="en-US" sz="2800" dirty="0">
                <a:solidFill>
                  <a:srgbClr val="000000"/>
                </a:solidFill>
                <a:latin typeface="Times New Roman" panose="02020603050405020304" pitchFamily="18" charset="0"/>
              </a:rPr>
              <a:t> – R</a:t>
            </a:r>
            <a:r>
              <a:rPr lang="fr-FR" altLang="en-US" sz="2800" baseline="-25000" dirty="0">
                <a:solidFill>
                  <a:srgbClr val="000000"/>
                </a:solidFill>
                <a:latin typeface="Times New Roman" panose="02020603050405020304" pitchFamily="18" charset="0"/>
              </a:rPr>
              <a:t>i</a:t>
            </a:r>
          </a:p>
          <a:p>
            <a:pPr lvl="1" fontAlgn="base">
              <a:spcBef>
                <a:spcPct val="0"/>
              </a:spcBef>
              <a:spcAft>
                <a:spcPct val="0"/>
              </a:spcAft>
            </a:pPr>
            <a:endParaRPr lang="fr-FR" altLang="en-US" sz="2000" baseline="-25000" dirty="0">
              <a:solidFill>
                <a:srgbClr val="000000"/>
              </a:solidFill>
              <a:latin typeface="Times New Roman" panose="02020603050405020304" pitchFamily="18" charset="0"/>
            </a:endParaRPr>
          </a:p>
          <a:p>
            <a:pPr lvl="1" fontAlgn="base">
              <a:spcBef>
                <a:spcPct val="0"/>
              </a:spcBef>
              <a:spcAft>
                <a:spcPct val="0"/>
              </a:spcAft>
            </a:pPr>
            <a:endParaRPr lang="fr-FR" altLang="en-US" sz="2000" baseline="-25000" dirty="0">
              <a:solidFill>
                <a:srgbClr val="000000"/>
              </a:solidFill>
              <a:latin typeface="Times New Roman" panose="02020603050405020304" pitchFamily="18" charset="0"/>
            </a:endParaRPr>
          </a:p>
          <a:p>
            <a:pPr lvl="1" fontAlgn="base">
              <a:spcBef>
                <a:spcPct val="0"/>
              </a:spcBef>
              <a:spcAft>
                <a:spcPct val="0"/>
              </a:spcAft>
            </a:pPr>
            <a:r>
              <a:rPr lang="fr-FR" altLang="en-US" sz="2000" dirty="0" err="1" smtClean="0">
                <a:solidFill>
                  <a:srgbClr val="000000"/>
                </a:solidFill>
                <a:latin typeface="Times New Roman" panose="02020603050405020304" pitchFamily="18" charset="0"/>
              </a:rPr>
              <a:t>Transferências</a:t>
            </a:r>
            <a:r>
              <a:rPr lang="fr-FR" altLang="en-US" sz="2000" dirty="0" smtClean="0">
                <a:solidFill>
                  <a:srgbClr val="000000"/>
                </a:solidFill>
                <a:latin typeface="Times New Roman" panose="02020603050405020304" pitchFamily="18" charset="0"/>
              </a:rPr>
              <a:t> = </a:t>
            </a:r>
            <a:r>
              <a:rPr lang="fr-FR" altLang="en-US" sz="2000" dirty="0" err="1" smtClean="0">
                <a:solidFill>
                  <a:srgbClr val="000000"/>
                </a:solidFill>
                <a:latin typeface="Times New Roman" panose="02020603050405020304" pitchFamily="18" charset="0"/>
              </a:rPr>
              <a:t>Despesas</a:t>
            </a:r>
            <a:r>
              <a:rPr lang="fr-FR" altLang="en-US" sz="2000" dirty="0" smtClean="0">
                <a:solidFill>
                  <a:srgbClr val="000000"/>
                </a:solidFill>
                <a:latin typeface="Times New Roman" panose="02020603050405020304" pitchFamily="18" charset="0"/>
              </a:rPr>
              <a:t> </a:t>
            </a:r>
            <a:r>
              <a:rPr lang="fr-FR" altLang="en-US" sz="2000" dirty="0" err="1" smtClean="0">
                <a:solidFill>
                  <a:srgbClr val="000000"/>
                </a:solidFill>
                <a:latin typeface="Times New Roman" panose="02020603050405020304" pitchFamily="18" charset="0"/>
              </a:rPr>
              <a:t>padrão</a:t>
            </a:r>
            <a:r>
              <a:rPr lang="fr-FR" altLang="en-US" sz="2000" dirty="0" smtClean="0">
                <a:solidFill>
                  <a:srgbClr val="000000"/>
                </a:solidFill>
                <a:latin typeface="Times New Roman" panose="02020603050405020304" pitchFamily="18" charset="0"/>
              </a:rPr>
              <a:t> – </a:t>
            </a:r>
            <a:r>
              <a:rPr lang="fr-FR" altLang="en-US" sz="2000" dirty="0" err="1" smtClean="0">
                <a:solidFill>
                  <a:srgbClr val="000000"/>
                </a:solidFill>
                <a:latin typeface="Times New Roman" panose="02020603050405020304" pitchFamily="18" charset="0"/>
              </a:rPr>
              <a:t>Receitas</a:t>
            </a:r>
            <a:r>
              <a:rPr lang="fr-FR" altLang="en-US" sz="2000" dirty="0" smtClean="0">
                <a:solidFill>
                  <a:srgbClr val="000000"/>
                </a:solidFill>
                <a:latin typeface="Times New Roman" panose="02020603050405020304" pitchFamily="18" charset="0"/>
              </a:rPr>
              <a:t> </a:t>
            </a:r>
            <a:r>
              <a:rPr lang="fr-FR" altLang="en-US" sz="2000" dirty="0" err="1" smtClean="0">
                <a:solidFill>
                  <a:srgbClr val="000000"/>
                </a:solidFill>
                <a:latin typeface="Times New Roman" panose="02020603050405020304" pitchFamily="18" charset="0"/>
              </a:rPr>
              <a:t>padrão</a:t>
            </a:r>
            <a:endParaRPr lang="fr-FR" altLang="en-US" sz="20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6976965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1709233"/>
            <a:ext cx="11800115" cy="3782848"/>
          </a:xfrm>
        </p:spPr>
        <p:txBody>
          <a:bodyPr>
            <a:noAutofit/>
          </a:bodyPr>
          <a:lstStyle/>
          <a:p>
            <a:pPr algn="l"/>
            <a:r>
              <a:rPr lang="pt-BR" sz="3200" b="1" dirty="0" smtClean="0">
                <a:solidFill>
                  <a:schemeClr val="accent5">
                    <a:lumMod val="75000"/>
                  </a:schemeClr>
                </a:solidFill>
                <a:effectLst>
                  <a:outerShdw blurRad="38100" dist="38100" dir="2700000" algn="tl">
                    <a:srgbClr val="000000">
                      <a:alpha val="43137"/>
                    </a:srgbClr>
                  </a:outerShdw>
                </a:effectLst>
              </a:rPr>
              <a:t>Como devia ser a formulação das transferências?</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A capacidade fiscal própria é um exercío simples podendo identificar-se receitas padronizadas e receitas efetivas a partir das bases tributárias e das taxas aplicáveis em cada uma.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a:solidFill>
                  <a:schemeClr val="accent5">
                    <a:lumMod val="75000"/>
                  </a:schemeClr>
                </a:solidFill>
                <a:effectLst>
                  <a:outerShdw blurRad="38100" dist="38100" dir="2700000" algn="tl">
                    <a:srgbClr val="000000">
                      <a:alpha val="43137"/>
                    </a:srgbClr>
                  </a:outerShdw>
                </a:effectLst>
              </a:rPr>
              <a:t/>
            </a:r>
            <a:br>
              <a:rPr lang="pt-BR" sz="2400" b="1" dirty="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As necessidades de despesa também são hoje de identificação fácil, como o é o cálculo de fatores de diferenciação de custos (custos de insularidade ou de ultraperificidade – os </a:t>
            </a:r>
            <a:r>
              <a:rPr lang="el-GR" sz="2400" b="1" dirty="0" smtClean="0">
                <a:solidFill>
                  <a:schemeClr val="accent5">
                    <a:lumMod val="75000"/>
                  </a:schemeClr>
                </a:solidFill>
                <a:effectLst>
                  <a:outerShdw blurRad="38100" dist="38100" dir="2700000" algn="tl">
                    <a:srgbClr val="000000">
                      <a:alpha val="43137"/>
                    </a:srgbClr>
                  </a:outerShdw>
                </a:effectLst>
              </a:rPr>
              <a:t>ϒ</a:t>
            </a:r>
            <a:r>
              <a:rPr lang="pt-PT" sz="2400" b="1" dirty="0" smtClean="0">
                <a:solidFill>
                  <a:schemeClr val="accent5">
                    <a:lumMod val="75000"/>
                  </a:schemeClr>
                </a:solidFill>
                <a:effectLst>
                  <a:outerShdw blurRad="38100" dist="38100" dir="2700000" algn="tl">
                    <a:srgbClr val="000000">
                      <a:alpha val="43137"/>
                    </a:srgbClr>
                  </a:outerShdw>
                </a:effectLst>
              </a:rPr>
              <a:t> (gamas)</a:t>
            </a:r>
            <a:r>
              <a:rPr lang="pt-BR" sz="2400" b="1" dirty="0" smtClean="0">
                <a:solidFill>
                  <a:schemeClr val="accent5">
                    <a:lumMod val="75000"/>
                  </a:schemeClr>
                </a:solidFill>
                <a:effectLst>
                  <a:outerShdw blurRad="38100" dist="38100" dir="2700000" algn="tl">
                    <a:srgbClr val="000000">
                      <a:alpha val="43137"/>
                    </a:srgbClr>
                  </a:outerShdw>
                </a:effectLst>
              </a:rPr>
              <a:t>) ou fatores de carência que exigem investimentos adicionais – os </a:t>
            </a:r>
            <a:r>
              <a:rPr lang="el-GR" sz="2400" b="1" dirty="0" smtClean="0">
                <a:solidFill>
                  <a:schemeClr val="accent5">
                    <a:lumMod val="75000"/>
                  </a:schemeClr>
                </a:solidFill>
                <a:effectLst>
                  <a:outerShdw blurRad="38100" dist="38100" dir="2700000" algn="tl">
                    <a:srgbClr val="000000">
                      <a:alpha val="43137"/>
                    </a:srgbClr>
                  </a:outerShdw>
                </a:effectLst>
              </a:rPr>
              <a:t>δ</a:t>
            </a:r>
            <a:r>
              <a:rPr lang="pt-PT" sz="2400" b="1" dirty="0" smtClean="0">
                <a:solidFill>
                  <a:schemeClr val="accent5">
                    <a:lumMod val="75000"/>
                  </a:schemeClr>
                </a:solidFill>
                <a:effectLst>
                  <a:outerShdw blurRad="38100" dist="38100" dir="2700000" algn="tl">
                    <a:srgbClr val="000000">
                      <a:alpha val="43137"/>
                    </a:srgbClr>
                  </a:outerShdw>
                </a:effectLst>
              </a:rPr>
              <a:t> (deltas)</a:t>
            </a:r>
            <a:r>
              <a:rPr lang="pt-BR" sz="2400" b="1" dirty="0" smtClean="0">
                <a:solidFill>
                  <a:schemeClr val="accent5">
                    <a:lumMod val="75000"/>
                  </a:schemeClr>
                </a:solidFill>
                <a:effectLst>
                  <a:outerShdw blurRad="38100" dist="38100" dir="2700000" algn="tl">
                    <a:srgbClr val="000000">
                      <a:alpha val="43137"/>
                    </a:srgbClr>
                  </a:outerShdw>
                </a:effectLst>
              </a:rPr>
              <a:t>.</a:t>
            </a:r>
            <a:br>
              <a:rPr lang="pt-BR" sz="2400" b="1" dirty="0" smtClean="0">
                <a:solidFill>
                  <a:schemeClr val="accent5">
                    <a:lumMod val="75000"/>
                  </a:schemeClr>
                </a:solidFill>
                <a:effectLst>
                  <a:outerShdw blurRad="38100" dist="38100" dir="2700000" algn="tl">
                    <a:srgbClr val="000000">
                      <a:alpha val="43137"/>
                    </a:srgbClr>
                  </a:outerShdw>
                </a:effectLst>
              </a:rPr>
            </a:br>
            <a:r>
              <a:rPr lang="pt-BR" sz="2400" b="1" dirty="0" smtClean="0">
                <a:solidFill>
                  <a:schemeClr val="accent5">
                    <a:lumMod val="75000"/>
                  </a:schemeClr>
                </a:solidFill>
                <a:effectLst>
                  <a:outerShdw blurRad="38100" dist="38100" dir="2700000" algn="tl">
                    <a:srgbClr val="000000">
                      <a:alpha val="43137"/>
                    </a:srgbClr>
                  </a:outerShdw>
                </a:effectLst>
              </a:rPr>
              <a:t/>
            </a:r>
            <a:br>
              <a:rPr lang="pt-BR" sz="2400" b="1" dirty="0" smtClean="0">
                <a:solidFill>
                  <a:schemeClr val="accent5">
                    <a:lumMod val="75000"/>
                  </a:schemeClr>
                </a:solidFill>
                <a:effectLst>
                  <a:outerShdw blurRad="38100" dist="38100" dir="2700000" algn="tl">
                    <a:srgbClr val="000000">
                      <a:alpha val="43137"/>
                    </a:srgbClr>
                  </a:outerShdw>
                </a:effectLst>
              </a:rPr>
            </a:br>
            <a:endParaRPr lang="en-US" sz="105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pic>
        <p:nvPicPr>
          <p:cNvPr id="4" name="Imagem 3"/>
          <p:cNvPicPr>
            <a:picLocks noChangeAspect="1"/>
          </p:cNvPicPr>
          <p:nvPr/>
        </p:nvPicPr>
        <p:blipFill>
          <a:blip r:embed="rId2"/>
          <a:stretch>
            <a:fillRect/>
          </a:stretch>
        </p:blipFill>
        <p:spPr>
          <a:xfrm>
            <a:off x="2751201" y="3096000"/>
            <a:ext cx="5552081" cy="1009314"/>
          </a:xfrm>
          <a:prstGeom prst="rect">
            <a:avLst/>
          </a:prstGeom>
        </p:spPr>
      </p:pic>
      <p:pic>
        <p:nvPicPr>
          <p:cNvPr id="7" name="Imagem 6"/>
          <p:cNvPicPr>
            <a:picLocks noChangeAspect="1"/>
          </p:cNvPicPr>
          <p:nvPr/>
        </p:nvPicPr>
        <p:blipFill>
          <a:blip r:embed="rId3"/>
          <a:stretch>
            <a:fillRect/>
          </a:stretch>
        </p:blipFill>
        <p:spPr>
          <a:xfrm>
            <a:off x="2751201" y="5141969"/>
            <a:ext cx="5958830" cy="1068732"/>
          </a:xfrm>
          <a:prstGeom prst="rect">
            <a:avLst/>
          </a:prstGeom>
        </p:spPr>
      </p:pic>
    </p:spTree>
    <p:extLst>
      <p:ext uri="{BB962C8B-B14F-4D97-AF65-F5344CB8AC3E}">
        <p14:creationId xmlns:p14="http://schemas.microsoft.com/office/powerpoint/2010/main" val="19096180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
        <p:nvSpPr>
          <p:cNvPr id="8" name="CaixaDeTexto 7"/>
          <p:cNvSpPr txBox="1"/>
          <p:nvPr/>
        </p:nvSpPr>
        <p:spPr>
          <a:xfrm>
            <a:off x="4201886" y="2808514"/>
            <a:ext cx="3433889" cy="1107996"/>
          </a:xfrm>
          <a:prstGeom prst="rect">
            <a:avLst/>
          </a:prstGeom>
          <a:noFill/>
        </p:spPr>
        <p:txBody>
          <a:bodyPr wrap="none" rtlCol="0">
            <a:spAutoFit/>
          </a:bodyPr>
          <a:lstStyle/>
          <a:p>
            <a:r>
              <a:rPr lang="pt-PT" sz="6600" b="1" dirty="0" smtClean="0">
                <a:solidFill>
                  <a:schemeClr val="accent5">
                    <a:lumMod val="75000"/>
                  </a:schemeClr>
                </a:solidFill>
              </a:rPr>
              <a:t>Obrigado</a:t>
            </a:r>
            <a:endParaRPr lang="en-US" sz="6600" b="1" dirty="0">
              <a:solidFill>
                <a:schemeClr val="accent5">
                  <a:lumMod val="75000"/>
                </a:schemeClr>
              </a:solidFill>
            </a:endParaRPr>
          </a:p>
        </p:txBody>
      </p:sp>
    </p:spTree>
    <p:extLst>
      <p:ext uri="{BB962C8B-B14F-4D97-AF65-F5344CB8AC3E}">
        <p14:creationId xmlns:p14="http://schemas.microsoft.com/office/powerpoint/2010/main" val="1380497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1884" y="1338943"/>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O nosso contributo centra-se apenas na conjugação do que consideramos um ponto forte</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B</a:t>
            </a:r>
            <a:r>
              <a:rPr lang="pt-BR" sz="2000" b="1" dirty="0" smtClean="0">
                <a:solidFill>
                  <a:schemeClr val="accent5">
                    <a:lumMod val="75000"/>
                  </a:schemeClr>
                </a:solidFill>
                <a:effectLst>
                  <a:outerShdw blurRad="38100" dist="38100" dir="2700000" algn="tl">
                    <a:srgbClr val="000000">
                      <a:alpha val="43137"/>
                    </a:srgbClr>
                  </a:outerShdw>
                </a:effectLst>
              </a:rPr>
              <a:t>aseia-se em princípios que estabelecem a responsabilidade do Estado no financiamento das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2000" b="1" dirty="0" smtClean="0">
                <a:solidFill>
                  <a:schemeClr val="accent5">
                    <a:lumMod val="75000"/>
                  </a:schemeClr>
                </a:solidFill>
                <a:effectLst>
                  <a:outerShdw blurRad="38100" dist="38100" dir="2700000" algn="tl">
                    <a:srgbClr val="000000">
                      <a:alpha val="43137"/>
                    </a:srgbClr>
                  </a:outerShdw>
                </a:effectLst>
              </a:rPr>
              <a:t>                   responsabilidades públicas atribuídas aos governos das RAs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r>
              <a:rPr lang="pt-BR" sz="2000" b="1" dirty="0" smtClean="0">
                <a:solidFill>
                  <a:schemeClr val="accent5">
                    <a:lumMod val="75000"/>
                  </a:schemeClr>
                </a:solidFill>
                <a:effectLst>
                  <a:outerShdw blurRad="38100" dist="38100" dir="2700000" algn="tl">
                    <a:srgbClr val="000000">
                      <a:alpha val="43137"/>
                    </a:srgbClr>
                  </a:outerShdw>
                </a:effectLst>
              </a:rPr>
              <a:t>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Com o que consideramos um ponto fraco</a:t>
            </a:r>
            <a:r>
              <a:rPr lang="pt-BR" sz="3600" b="1" dirty="0">
                <a:solidFill>
                  <a:schemeClr val="accent5">
                    <a:lumMod val="75000"/>
                  </a:schemeClr>
                </a:solidFill>
                <a:effectLst>
                  <a:outerShdw blurRad="38100" dist="38100" dir="2700000" algn="tl">
                    <a:srgbClr val="000000">
                      <a:alpha val="43137"/>
                    </a:srgbClr>
                  </a:outerShdw>
                </a:effectLst>
              </a:rPr>
              <a:t/>
            </a:r>
            <a:br>
              <a:rPr lang="pt-BR" sz="3600" b="1" dirty="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600" b="1" dirty="0" smtClean="0">
                <a:solidFill>
                  <a:schemeClr val="accent5">
                    <a:lumMod val="75000"/>
                  </a:schemeClr>
                </a:solidFill>
                <a:effectLst>
                  <a:outerShdw blurRad="38100" dist="38100" dir="2700000" algn="tl">
                    <a:srgbClr val="000000">
                      <a:alpha val="43137"/>
                    </a:srgbClr>
                  </a:outerShdw>
                </a:effectLst>
              </a:rPr>
              <a:t>A</a:t>
            </a:r>
            <a:r>
              <a:rPr lang="pt-BR" sz="2000" b="1" dirty="0" smtClean="0">
                <a:solidFill>
                  <a:schemeClr val="accent5">
                    <a:lumMod val="75000"/>
                  </a:schemeClr>
                </a:solidFill>
                <a:effectLst>
                  <a:outerShdw blurRad="38100" dist="38100" dir="2700000" algn="tl">
                    <a:srgbClr val="000000">
                      <a:alpha val="43137"/>
                    </a:srgbClr>
                  </a:outerShdw>
                </a:effectLst>
              </a:rPr>
              <a:t>dota formulações de transferências que não correspondem cabalmente aos princípios enunciados</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	</a:t>
            </a:r>
            <a:endParaRPr lang="en-US" sz="44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0" y="50705"/>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327379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056042"/>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os princípios na versão 2013 da LFRA:</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200" b="1" dirty="0">
                <a:solidFill>
                  <a:schemeClr val="accent5">
                    <a:lumMod val="75000"/>
                  </a:schemeClr>
                </a:solidFill>
                <a:effectLst>
                  <a:outerShdw blurRad="38100" dist="38100" dir="2700000" algn="tl">
                    <a:srgbClr val="000000">
                      <a:alpha val="43137"/>
                    </a:srgbClr>
                  </a:outerShdw>
                </a:effectLst>
              </a:rPr>
              <a:t>5º Princípio da autonomia financeira das regiões autónomas</a:t>
            </a:r>
            <a:r>
              <a:rPr lang="pt-BR" sz="2000" b="1" dirty="0">
                <a:solidFill>
                  <a:schemeClr val="accent5">
                    <a:lumMod val="75000"/>
                  </a:schemeClr>
                </a:solidFill>
                <a:effectLst>
                  <a:outerShdw blurRad="38100" dist="38100" dir="2700000" algn="tl">
                    <a:srgbClr val="000000">
                      <a:alpha val="43137"/>
                    </a:srgbClr>
                  </a:outerShdw>
                </a:effectLst>
              </a:rPr>
              <a:t>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1 - </a:t>
            </a:r>
            <a:r>
              <a:rPr lang="pt-BR" sz="2000" b="1" dirty="0" smtClean="0">
                <a:solidFill>
                  <a:schemeClr val="accent5">
                    <a:lumMod val="75000"/>
                  </a:schemeClr>
                </a:solidFill>
                <a:effectLst>
                  <a:outerShdw blurRad="38100" dist="38100" dir="2700000" algn="tl">
                    <a:srgbClr val="000000">
                      <a:alpha val="43137"/>
                    </a:srgbClr>
                  </a:outerShdw>
                </a:effectLst>
              </a:rPr>
              <a:t>… traduz-se </a:t>
            </a:r>
            <a:r>
              <a:rPr lang="pt-BR" sz="2000" b="1" dirty="0">
                <a:solidFill>
                  <a:schemeClr val="accent5">
                    <a:lumMod val="75000"/>
                  </a:schemeClr>
                </a:solidFill>
                <a:effectLst>
                  <a:outerShdw blurRad="38100" dist="38100" dir="2700000" algn="tl">
                    <a:srgbClr val="000000">
                      <a:alpha val="43137"/>
                    </a:srgbClr>
                  </a:outerShdw>
                </a:effectLst>
              </a:rPr>
              <a:t>na existência de </a:t>
            </a:r>
            <a:r>
              <a:rPr lang="pt-BR" sz="2000" b="1" u="sng" dirty="0">
                <a:solidFill>
                  <a:schemeClr val="accent5">
                    <a:lumMod val="75000"/>
                  </a:schemeClr>
                </a:solidFill>
                <a:effectLst>
                  <a:outerShdw blurRad="38100" dist="38100" dir="2700000" algn="tl">
                    <a:srgbClr val="000000">
                      <a:alpha val="43137"/>
                    </a:srgbClr>
                  </a:outerShdw>
                </a:effectLst>
              </a:rPr>
              <a:t>património e finanças próprios </a:t>
            </a:r>
            <a:r>
              <a:rPr lang="pt-BR" sz="2000" b="1" dirty="0">
                <a:solidFill>
                  <a:schemeClr val="accent5">
                    <a:lumMod val="75000"/>
                  </a:schemeClr>
                </a:solidFill>
                <a:effectLst>
                  <a:outerShdw blurRad="38100" dist="38100" dir="2700000" algn="tl">
                    <a:srgbClr val="000000">
                      <a:alpha val="43137"/>
                    </a:srgbClr>
                  </a:outerShdw>
                </a:effectLst>
              </a:rPr>
              <a:t>e reflete-se na autonomia patrimonial, orçamental e de tesouraria.</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2 - </a:t>
            </a: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2000" b="1" u="sng" dirty="0" smtClean="0">
                <a:solidFill>
                  <a:schemeClr val="accent5">
                    <a:lumMod val="75000"/>
                  </a:schemeClr>
                </a:solidFill>
                <a:effectLst>
                  <a:outerShdw blurRad="38100" dist="38100" dir="2700000" algn="tl">
                    <a:srgbClr val="000000">
                      <a:alpha val="43137"/>
                    </a:srgbClr>
                  </a:outerShdw>
                </a:effectLst>
              </a:rPr>
              <a:t>visa </a:t>
            </a:r>
            <a:r>
              <a:rPr lang="pt-BR" sz="2000" b="1" u="sng" dirty="0">
                <a:solidFill>
                  <a:schemeClr val="accent5">
                    <a:lumMod val="75000"/>
                  </a:schemeClr>
                </a:solidFill>
                <a:effectLst>
                  <a:outerShdw blurRad="38100" dist="38100" dir="2700000" algn="tl">
                    <a:srgbClr val="000000">
                      <a:alpha val="43137"/>
                    </a:srgbClr>
                  </a:outerShdw>
                </a:effectLst>
              </a:rPr>
              <a:t>garantir aos órgãos de governo próprio das regiões autónomas a capacidade de gestão dos meios necessários à prossecução das suas atribuições</a:t>
            </a:r>
            <a:r>
              <a:rPr lang="pt-BR" sz="2000" b="1" dirty="0" smtClean="0">
                <a:solidFill>
                  <a:schemeClr val="accent5">
                    <a:lumMod val="75000"/>
                  </a:schemeClr>
                </a:solidFill>
                <a:effectLst>
                  <a:outerShdw blurRad="38100" dist="38100" dir="2700000" algn="tl">
                    <a:srgbClr val="000000">
                      <a:alpha val="43137"/>
                    </a:srgbClr>
                  </a:outerShdw>
                </a:effectLst>
              </a:rPr>
              <a:t>.</a:t>
            </a: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7º </a:t>
            </a:r>
            <a:r>
              <a:rPr lang="pt-BR" sz="3200" b="1" dirty="0">
                <a:solidFill>
                  <a:schemeClr val="accent5">
                    <a:lumMod val="75000"/>
                  </a:schemeClr>
                </a:solidFill>
                <a:effectLst>
                  <a:outerShdw blurRad="38100" dist="38100" dir="2700000" algn="tl">
                    <a:srgbClr val="000000">
                      <a:alpha val="43137"/>
                    </a:srgbClr>
                  </a:outerShdw>
                </a:effectLst>
              </a:rPr>
              <a:t>Princípio da estabilidade das relações financeiras</a:t>
            </a:r>
            <a:br>
              <a:rPr lang="pt-BR" sz="32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A autonomia financeira </a:t>
            </a:r>
            <a:r>
              <a:rPr lang="pt-BR" sz="2000" b="1" dirty="0" smtClean="0">
                <a:solidFill>
                  <a:schemeClr val="accent5">
                    <a:lumMod val="75000"/>
                  </a:schemeClr>
                </a:solidFill>
                <a:effectLst>
                  <a:outerShdw blurRad="38100" dist="38100" dir="2700000" algn="tl">
                    <a:srgbClr val="000000">
                      <a:alpha val="43137"/>
                    </a:srgbClr>
                  </a:outerShdw>
                </a:effectLst>
              </a:rPr>
              <a:t>… desenvolve-se </a:t>
            </a:r>
            <a:r>
              <a:rPr lang="pt-BR" sz="2000" b="1" dirty="0">
                <a:solidFill>
                  <a:schemeClr val="accent5">
                    <a:lumMod val="75000"/>
                  </a:schemeClr>
                </a:solidFill>
                <a:effectLst>
                  <a:outerShdw blurRad="38100" dist="38100" dir="2700000" algn="tl">
                    <a:srgbClr val="000000">
                      <a:alpha val="43137"/>
                    </a:srgbClr>
                  </a:outerShdw>
                </a:effectLst>
              </a:rPr>
              <a:t>no respeito pelo princípio da estabilidade das relações financeiras entre o Estado e as </a:t>
            </a:r>
            <a:r>
              <a:rPr lang="pt-BR" sz="2000" b="1" dirty="0" smtClean="0">
                <a:solidFill>
                  <a:schemeClr val="accent5">
                    <a:lumMod val="75000"/>
                  </a:schemeClr>
                </a:solidFill>
                <a:effectLst>
                  <a:outerShdw blurRad="38100" dist="38100" dir="2700000" algn="tl">
                    <a:srgbClr val="000000">
                      <a:alpha val="43137"/>
                    </a:srgbClr>
                  </a:outerShdw>
                </a:effectLst>
              </a:rPr>
              <a:t>RAs, </a:t>
            </a:r>
            <a:r>
              <a:rPr lang="pt-BR" sz="2000" b="1" dirty="0">
                <a:solidFill>
                  <a:schemeClr val="accent5">
                    <a:lumMod val="75000"/>
                  </a:schemeClr>
                </a:solidFill>
                <a:effectLst>
                  <a:outerShdw blurRad="38100" dist="38100" dir="2700000" algn="tl">
                    <a:srgbClr val="000000">
                      <a:alpha val="43137"/>
                    </a:srgbClr>
                  </a:outerShdw>
                </a:effectLst>
              </a:rPr>
              <a:t>o qual </a:t>
            </a:r>
            <a:r>
              <a:rPr lang="pt-BR" sz="2000" b="1" u="sng" dirty="0">
                <a:solidFill>
                  <a:schemeClr val="accent5">
                    <a:lumMod val="75000"/>
                  </a:schemeClr>
                </a:solidFill>
                <a:effectLst>
                  <a:outerShdw blurRad="38100" dist="38100" dir="2700000" algn="tl">
                    <a:srgbClr val="000000">
                      <a:alpha val="43137"/>
                    </a:srgbClr>
                  </a:outerShdw>
                </a:effectLst>
              </a:rPr>
              <a:t>visa garantir aos órgãos de governo próprio das regiões autónomas a estabilidade dos meios necessários à prossecução das suas atribuições</a:t>
            </a:r>
            <a:r>
              <a:rPr lang="pt-BR" sz="2000" b="1" dirty="0" smtClean="0">
                <a:solidFill>
                  <a:schemeClr val="accent5">
                    <a:lumMod val="75000"/>
                  </a:schemeClr>
                </a:solidFill>
                <a:effectLst>
                  <a:outerShdw blurRad="38100" dist="38100" dir="2700000" algn="tl">
                    <a:srgbClr val="000000">
                      <a:alpha val="43137"/>
                    </a:srgbClr>
                  </a:outerShdw>
                </a:effectLst>
              </a:rPr>
              <a:t>.</a:t>
            </a: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8º </a:t>
            </a:r>
            <a:r>
              <a:rPr lang="pt-BR" sz="3200" b="1" dirty="0">
                <a:solidFill>
                  <a:schemeClr val="accent5">
                    <a:lumMod val="75000"/>
                  </a:schemeClr>
                </a:solidFill>
                <a:effectLst>
                  <a:outerShdw blurRad="38100" dist="38100" dir="2700000" algn="tl">
                    <a:srgbClr val="000000">
                      <a:alpha val="43137"/>
                    </a:srgbClr>
                  </a:outerShdw>
                </a:effectLst>
              </a:rPr>
              <a:t>Princípio da solidariedade nacional</a:t>
            </a:r>
            <a:br>
              <a:rPr lang="pt-BR" sz="32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1 - </a:t>
            </a:r>
            <a:r>
              <a:rPr lang="pt-BR" sz="2000" b="1" dirty="0" smtClean="0">
                <a:solidFill>
                  <a:schemeClr val="accent5">
                    <a:lumMod val="75000"/>
                  </a:schemeClr>
                </a:solidFill>
                <a:effectLst>
                  <a:outerShdw blurRad="38100" dist="38100" dir="2700000" algn="tl">
                    <a:srgbClr val="000000">
                      <a:alpha val="43137"/>
                    </a:srgbClr>
                  </a:outerShdw>
                </a:effectLst>
              </a:rPr>
              <a:t>… é </a:t>
            </a:r>
            <a:r>
              <a:rPr lang="pt-BR" sz="2000" b="1" dirty="0">
                <a:solidFill>
                  <a:schemeClr val="accent5">
                    <a:lumMod val="75000"/>
                  </a:schemeClr>
                </a:solidFill>
                <a:effectLst>
                  <a:outerShdw blurRad="38100" dist="38100" dir="2700000" algn="tl">
                    <a:srgbClr val="000000">
                      <a:alpha val="43137"/>
                    </a:srgbClr>
                  </a:outerShdw>
                </a:effectLst>
              </a:rPr>
              <a:t>recíproco e abrange o todo nacional e cada uma das suas parcelas, devendo </a:t>
            </a:r>
            <a:r>
              <a:rPr lang="pt-BR" sz="2000" b="1" u="sng" dirty="0">
                <a:solidFill>
                  <a:schemeClr val="accent5">
                    <a:lumMod val="75000"/>
                  </a:schemeClr>
                </a:solidFill>
                <a:effectLst>
                  <a:outerShdw blurRad="38100" dist="38100" dir="2700000" algn="tl">
                    <a:srgbClr val="000000">
                      <a:alpha val="43137"/>
                    </a:srgbClr>
                  </a:outerShdw>
                </a:effectLst>
              </a:rPr>
              <a:t>assegurar um nível adequado de serviços públicos e de atividades privadas, sem sacrifícios desigualitários</a:t>
            </a:r>
            <a:r>
              <a:rPr lang="pt-BR" sz="2000" b="1" dirty="0" smtClean="0">
                <a:solidFill>
                  <a:schemeClr val="accent5">
                    <a:lumMod val="75000"/>
                  </a:schemeClr>
                </a:solidFill>
                <a:effectLst>
                  <a:outerShdw blurRad="38100" dist="38100" dir="2700000" algn="tl">
                    <a:srgbClr val="000000">
                      <a:alpha val="43137"/>
                    </a:srgbClr>
                  </a:outerShdw>
                </a:effectLst>
              </a:rPr>
              <a:t>.</a:t>
            </a: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3 - </a:t>
            </a:r>
            <a:r>
              <a:rPr lang="pt-BR" sz="2000" b="1" dirty="0" smtClean="0">
                <a:solidFill>
                  <a:schemeClr val="accent5">
                    <a:lumMod val="75000"/>
                  </a:schemeClr>
                </a:solidFill>
                <a:effectLst>
                  <a:outerShdw blurRad="38100" dist="38100" dir="2700000" algn="tl">
                    <a:srgbClr val="000000">
                      <a:alpha val="43137"/>
                    </a:srgbClr>
                  </a:outerShdw>
                </a:effectLst>
              </a:rPr>
              <a:t>… </a:t>
            </a:r>
            <a:r>
              <a:rPr lang="pt-BR" sz="2000" b="1" u="sng" dirty="0" smtClean="0">
                <a:solidFill>
                  <a:schemeClr val="accent5">
                    <a:lumMod val="75000"/>
                  </a:schemeClr>
                </a:solidFill>
                <a:effectLst>
                  <a:outerShdw blurRad="38100" dist="38100" dir="2700000" algn="tl">
                    <a:srgbClr val="000000">
                      <a:alpha val="43137"/>
                    </a:srgbClr>
                  </a:outerShdw>
                </a:effectLst>
              </a:rPr>
              <a:t>visa </a:t>
            </a:r>
            <a:r>
              <a:rPr lang="pt-BR" sz="2000" b="1" u="sng" dirty="0">
                <a:solidFill>
                  <a:schemeClr val="accent5">
                    <a:lumMod val="75000"/>
                  </a:schemeClr>
                </a:solidFill>
                <a:effectLst>
                  <a:outerShdw blurRad="38100" dist="38100" dir="2700000" algn="tl">
                    <a:srgbClr val="000000">
                      <a:alpha val="43137"/>
                    </a:srgbClr>
                  </a:outerShdw>
                </a:effectLst>
              </a:rPr>
              <a:t>promover a eliminação das desigualdades resultantes da situação de insularidade e de ultraperifericidade </a:t>
            </a:r>
            <a:r>
              <a:rPr lang="pt-BR" sz="2000" b="1" dirty="0">
                <a:solidFill>
                  <a:schemeClr val="accent5">
                    <a:lumMod val="75000"/>
                  </a:schemeClr>
                </a:solidFill>
                <a:effectLst>
                  <a:outerShdw blurRad="38100" dist="38100" dir="2700000" algn="tl">
                    <a:srgbClr val="000000">
                      <a:alpha val="43137"/>
                    </a:srgbClr>
                  </a:outerShdw>
                </a:effectLst>
              </a:rPr>
              <a:t>e a </a:t>
            </a:r>
            <a:r>
              <a:rPr lang="pt-BR" sz="2000" b="1" u="sng" dirty="0">
                <a:solidFill>
                  <a:schemeClr val="accent5">
                    <a:lumMod val="75000"/>
                  </a:schemeClr>
                </a:solidFill>
                <a:effectLst>
                  <a:outerShdw blurRad="38100" dist="38100" dir="2700000" algn="tl">
                    <a:srgbClr val="000000">
                      <a:alpha val="43137"/>
                    </a:srgbClr>
                  </a:outerShdw>
                </a:effectLst>
              </a:rPr>
              <a:t>realização da convergência económica das regiões autónomas com o restante território nacional e com a União Europeia</a:t>
            </a:r>
            <a:r>
              <a:rPr lang="pt-BR" sz="2000" b="1" dirty="0">
                <a:solidFill>
                  <a:schemeClr val="accent5">
                    <a:lumMod val="75000"/>
                  </a:schemeClr>
                </a:solidFill>
                <a:effectLst>
                  <a:outerShdw blurRad="38100" dist="38100" dir="2700000" algn="tl">
                    <a:srgbClr val="000000">
                      <a:alpha val="43137"/>
                    </a:srgbClr>
                  </a:outerShdw>
                </a:effectLst>
              </a:rPr>
              <a:t>.</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4 - A solidariedade nacional para com as regiões autónomas </a:t>
            </a:r>
            <a:r>
              <a:rPr lang="pt-BR" sz="2000" b="1" u="sng" dirty="0">
                <a:solidFill>
                  <a:schemeClr val="accent5">
                    <a:lumMod val="75000"/>
                  </a:schemeClr>
                </a:solidFill>
                <a:effectLst>
                  <a:outerShdw blurRad="38100" dist="38100" dir="2700000" algn="tl">
                    <a:srgbClr val="000000">
                      <a:alpha val="43137"/>
                    </a:srgbClr>
                  </a:outerShdw>
                </a:effectLst>
              </a:rPr>
              <a:t>traduz-se nas transferências do Orçamento do Estado previstas nos </a:t>
            </a:r>
            <a:r>
              <a:rPr lang="pt-BR" sz="2000" b="1" u="sng" dirty="0">
                <a:effectLst>
                  <a:outerShdw blurRad="38100" dist="38100" dir="2700000" algn="tl">
                    <a:srgbClr val="000000">
                      <a:alpha val="43137"/>
                    </a:srgbClr>
                  </a:outerShdw>
                </a:effectLst>
              </a:rPr>
              <a:t>artigos 48.º e 49.º</a:t>
            </a:r>
            <a:endParaRPr lang="en-US" sz="2000" b="1" u="sng"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0" y="50705"/>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1278140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5058" y="1189478"/>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1. Antes da LFRA</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2. Na versão de 1998 da LFRA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3. Na versão de 2007</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4. Na versão de 2013</a:t>
            </a:r>
            <a:endParaRPr lang="en-US" sz="20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0" y="50705"/>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2890395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875097"/>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1. Antes da LFRA</a:t>
            </a: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Raul Gomes dos Santos  </a:t>
            </a:r>
            <a:r>
              <a:rPr lang="pt-BR" sz="1800" b="1" dirty="0" smtClean="0">
                <a:solidFill>
                  <a:schemeClr val="accent5">
                    <a:lumMod val="75000"/>
                  </a:schemeClr>
                </a:solidFill>
                <a:effectLst>
                  <a:outerShdw blurRad="38100" dist="38100" dir="2700000" algn="tl">
                    <a:srgbClr val="000000">
                      <a:alpha val="43137"/>
                    </a:srgbClr>
                  </a:outerShdw>
                </a:effectLst>
              </a:rPr>
              <a:t>diz </a:t>
            </a:r>
            <a:r>
              <a:rPr lang="pt-BR" sz="1800" b="1" dirty="0">
                <a:solidFill>
                  <a:schemeClr val="accent5">
                    <a:lumMod val="75000"/>
                  </a:schemeClr>
                </a:solidFill>
                <a:effectLst>
                  <a:outerShdw blurRad="38100" dist="38100" dir="2700000" algn="tl">
                    <a:srgbClr val="000000">
                      <a:alpha val="43137"/>
                    </a:srgbClr>
                  </a:outerShdw>
                </a:effectLst>
              </a:rPr>
              <a:t>“É uma história feita de muitos fenómenos políticos e de poucas formulas. Muita vontade política e pouca ciência. Parece contraditório, mas é verdade; onde deviam estar razões, quantidades, números, certezas, estiveram vontades – quantas vezes meramente pessoais – e até humores daqueles a quem competia a decisão”  . Continua o mesmo autor, “As transferências do Estado para a Região nunca obedeceram a critérios económicos, nunca foi calculado o seu impacto real na economia regional, nem sequer os seus efeitos perversos. Como também, nunca foi cumprido integralmente o conjunto de leis aplicáveis: nem a Constituição; nem o Estatuto Provisório. A tudo isto se sobrepôs a vontade política. Nestes primeiros tempos não existem estudos mas sim palpites... A divergência entre o que se encontrava legalmente estipulado e o que foi concretizado foi, em boa verdade, muito pronunciada. Muito era o que estava previsto e era desejado, muito pouco deixou o Governo Central que se concretizasse. Nos primeiros anos, o Governo Central não pagava e com dificuldade transferia poderes.” </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1800" b="1" dirty="0" smtClean="0">
                <a:solidFill>
                  <a:schemeClr val="accent5">
                    <a:lumMod val="75000"/>
                  </a:schemeClr>
                </a:solidFill>
                <a:effectLst>
                  <a:outerShdw blurRad="38100" dist="38100" dir="2700000" algn="tl">
                    <a:srgbClr val="000000">
                      <a:alpha val="43137"/>
                    </a:srgbClr>
                  </a:outerShdw>
                </a:effectLst>
              </a:rPr>
              <a:t>O </a:t>
            </a:r>
            <a:r>
              <a:rPr lang="pt-BR" sz="1800" b="1" dirty="0">
                <a:solidFill>
                  <a:schemeClr val="accent5">
                    <a:lumMod val="75000"/>
                  </a:schemeClr>
                </a:solidFill>
                <a:effectLst>
                  <a:outerShdw blurRad="38100" dist="38100" dir="2700000" algn="tl">
                    <a:srgbClr val="000000">
                      <a:alpha val="43137"/>
                    </a:srgbClr>
                  </a:outerShdw>
                </a:effectLst>
              </a:rPr>
              <a:t>parecer do Tribunal de Contas relativo ao exercício de 1993 do Governo Regional dos Açores refere que</a:t>
            </a:r>
            <a:br>
              <a:rPr lang="pt-BR" sz="18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“Na actual situação, o montante das transferências orçamentais está largamente dependente da negociação política anual e cria incertezas grandes para os decisores orçamentais regionais...</a:t>
            </a:r>
            <a:br>
              <a:rPr lang="pt-BR" sz="1800" b="1" dirty="0">
                <a:solidFill>
                  <a:schemeClr val="accent5">
                    <a:lumMod val="75000"/>
                  </a:schemeClr>
                </a:solidFill>
                <a:effectLst>
                  <a:outerShdw blurRad="38100" dist="38100" dir="2700000" algn="tl">
                    <a:srgbClr val="000000">
                      <a:alpha val="43137"/>
                    </a:srgbClr>
                  </a:outerShdw>
                </a:effectLst>
              </a:rPr>
            </a:br>
            <a:r>
              <a:rPr lang="pt-BR" sz="1800" b="1" dirty="0">
                <a:solidFill>
                  <a:schemeClr val="accent5">
                    <a:lumMod val="75000"/>
                  </a:schemeClr>
                </a:solidFill>
                <a:effectLst>
                  <a:outerShdw blurRad="38100" dist="38100" dir="2700000" algn="tl">
                    <a:srgbClr val="000000">
                      <a:alpha val="43137"/>
                    </a:srgbClr>
                  </a:outerShdw>
                </a:effectLst>
              </a:rPr>
              <a:t>Mas, se a incerteza quanto ao volume dos recursos que vão ser postos à disposição da Região constitui já um limite importante da autonomia orçamental, não se pode ignorar o limite que resulta de a Região ter de suportar consequências de opções orçamentais de despesa que são tomadas no exterior, como sucede, designadamente, com o regime remuneratório da função pública, que o princípio da igualdade exige que seja aplicado na íntegra na Região” (pág.19</a:t>
            </a:r>
            <a:r>
              <a:rPr lang="pt-BR" sz="1800" b="1" dirty="0" smtClean="0">
                <a:solidFill>
                  <a:schemeClr val="accent5">
                    <a:lumMod val="75000"/>
                  </a:schemeClr>
                </a:solidFill>
                <a:effectLst>
                  <a:outerShdw blurRad="38100" dist="38100" dir="2700000" algn="tl">
                    <a:srgbClr val="000000">
                      <a:alpha val="43137"/>
                    </a:srgbClr>
                  </a:outerShdw>
                </a:effectLst>
              </a:rPr>
              <a:t>)</a:t>
            </a:r>
            <a:endParaRPr lang="en-US" sz="18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195941" y="0"/>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2327370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7971" y="2348339"/>
            <a:ext cx="11800115" cy="1397259"/>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2. Na versão de 1998 da </a:t>
            </a:r>
            <a:r>
              <a:rPr lang="pt-BR" sz="3200" b="1" dirty="0">
                <a:solidFill>
                  <a:schemeClr val="accent5">
                    <a:lumMod val="75000"/>
                  </a:schemeClr>
                </a:solidFill>
                <a:effectLst>
                  <a:outerShdw blurRad="38100" dist="38100" dir="2700000" algn="tl">
                    <a:srgbClr val="000000">
                      <a:alpha val="43137"/>
                    </a:srgbClr>
                  </a:outerShdw>
                </a:effectLst>
              </a:rPr>
              <a:t>LFRA </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Com uma cláusula de salvaguarda que não admitia que as transferências base de um determinado ano fossem inferiores às do ano </a:t>
            </a:r>
            <a:r>
              <a:rPr lang="pt-BR" sz="2000" b="1" dirty="0" smtClean="0">
                <a:solidFill>
                  <a:schemeClr val="accent5">
                    <a:lumMod val="75000"/>
                  </a:schemeClr>
                </a:solidFill>
                <a:effectLst>
                  <a:outerShdw blurRad="38100" dist="38100" dir="2700000" algn="tl">
                    <a:srgbClr val="000000">
                      <a:alpha val="43137"/>
                    </a:srgbClr>
                  </a:outerShdw>
                </a:effectLst>
              </a:rPr>
              <a:t>anterior, </a:t>
            </a:r>
            <a:r>
              <a:rPr lang="pt-BR" sz="2000" b="1" dirty="0">
                <a:solidFill>
                  <a:schemeClr val="accent5">
                    <a:lumMod val="75000"/>
                  </a:schemeClr>
                </a:solidFill>
                <a:effectLst>
                  <a:outerShdw blurRad="38100" dist="38100" dir="2700000" algn="tl">
                    <a:srgbClr val="000000">
                      <a:alpha val="43137"/>
                    </a:srgbClr>
                  </a:outerShdw>
                </a:effectLst>
              </a:rPr>
              <a:t>corrigidas pela taxa de crescimento da despesa corrente do orçamento do Estado, foi adoptada a fórmula que se apresenta de seguida, para a fixação das transferências a afectar às regiões autónomas em cada ano.</a:t>
            </a:r>
            <a:endParaRPr lang="en-US" sz="14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pic>
        <p:nvPicPr>
          <p:cNvPr id="4" name="Imagem 3"/>
          <p:cNvPicPr>
            <a:picLocks noChangeAspect="1"/>
          </p:cNvPicPr>
          <p:nvPr/>
        </p:nvPicPr>
        <p:blipFill>
          <a:blip r:embed="rId2"/>
          <a:stretch>
            <a:fillRect/>
          </a:stretch>
        </p:blipFill>
        <p:spPr>
          <a:xfrm>
            <a:off x="2229169" y="3516086"/>
            <a:ext cx="6031512" cy="938235"/>
          </a:xfrm>
          <a:prstGeom prst="rect">
            <a:avLst/>
          </a:prstGeom>
        </p:spPr>
      </p:pic>
      <p:sp>
        <p:nvSpPr>
          <p:cNvPr id="5" name="Rectangle 1"/>
          <p:cNvSpPr>
            <a:spLocks noChangeArrowheads="1"/>
          </p:cNvSpPr>
          <p:nvPr/>
        </p:nvSpPr>
        <p:spPr bwMode="auto">
          <a:xfrm>
            <a:off x="321699" y="4823652"/>
            <a:ext cx="1135265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1pPr>
            <a:lvl2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2pPr>
            <a:lvl3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3pPr>
            <a:lvl4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4pPr>
            <a:lvl5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5pPr>
            <a:lvl6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6pPr>
            <a:lvl7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7pPr>
            <a:lvl8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8pPr>
            <a:lvl9pPr eaLnBrk="0" fontAlgn="base" hangingPunct="0">
              <a:spcBef>
                <a:spcPct val="0"/>
              </a:spcBef>
              <a:spcAft>
                <a:spcPct val="0"/>
              </a:spcAft>
              <a:tabLst>
                <a:tab pos="2700338" algn="ctr"/>
                <a:tab pos="5400675" algn="r"/>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sendo</a:t>
            </a:r>
            <a:endParaRPr kumimoji="0" lang="en-US" altLang="en-US" sz="1000" b="0" i="0" u="none" strike="noStrike" cap="none" normalizeH="0" baseline="0" dirty="0" smtClean="0">
              <a:ln>
                <a:noFill/>
              </a:ln>
              <a:solidFill>
                <a:schemeClr val="accent5">
                  <a:lumMod val="75000"/>
                </a:schemeClr>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pt-PT" altLang="en-US" sz="1600" b="0" i="0" u="none" strike="noStrike" cap="none" normalizeH="0" baseline="0" dirty="0" err="1"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PIDDACc</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 valor dos projetos do </a:t>
            </a:r>
            <a:r>
              <a:rPr kumimoji="0" lang="pt-PT" altLang="en-US" sz="1600" b="0" i="0" u="none" strike="noStrike" cap="none" normalizeH="0" baseline="0" dirty="0" err="1"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PIDDACtotal</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com financiamento nacional, inscritos no capítulo 50;</a:t>
            </a:r>
            <a:endParaRPr kumimoji="0" lang="en-US" altLang="en-US" sz="1000" b="0" i="0" u="none" strike="noStrike" cap="none" normalizeH="0" baseline="0" dirty="0" smtClean="0">
              <a:ln>
                <a:noFill/>
              </a:ln>
              <a:solidFill>
                <a:schemeClr val="accent5">
                  <a:lumMod val="75000"/>
                </a:schemeClr>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pt-PT" altLang="en-US" sz="1600" b="0" i="0" u="none" strike="noStrike" cap="none" normalizeH="0" baseline="0" dirty="0" err="1"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PIDDACi</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 valor dos projetos a realizar em cada Região (Madeira ou Açores) de acordo com o conceito anterior;</a:t>
            </a:r>
            <a:endParaRPr kumimoji="0" lang="en-US" altLang="en-US" sz="1000" b="0" i="0" u="none" strike="noStrike" cap="none" normalizeH="0" baseline="0" dirty="0" smtClean="0">
              <a:ln>
                <a:noFill/>
              </a:ln>
              <a:solidFill>
                <a:schemeClr val="accent5">
                  <a:lumMod val="75000"/>
                </a:schemeClr>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PC – população do continente segundo o Recenseamento Geral da População (valores quinquenais);</a:t>
            </a:r>
            <a:endParaRPr kumimoji="0" lang="en-US" altLang="en-US" sz="1000" b="0" i="0" u="none" strike="noStrike" cap="none" normalizeH="0" baseline="0" dirty="0" smtClean="0">
              <a:ln>
                <a:noFill/>
              </a:ln>
              <a:solidFill>
                <a:schemeClr val="accent5">
                  <a:lumMod val="75000"/>
                </a:schemeClr>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PR – população de cada Região (Madeira ou Açores) segundo o Recenseamento Geral da População (valores quinquenais);</a:t>
            </a:r>
            <a:endParaRPr kumimoji="0" lang="en-US" altLang="en-US" sz="1000" b="0" i="0" u="none" strike="noStrike" cap="none" normalizeH="0" baseline="0" dirty="0" smtClean="0">
              <a:ln>
                <a:noFill/>
              </a:ln>
              <a:solidFill>
                <a:schemeClr val="accent5">
                  <a:lumMod val="75000"/>
                </a:schemeClr>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700338" algn="ctr"/>
                <a:tab pos="5400675" algn="r"/>
              </a:tabLst>
            </a:pPr>
            <a:r>
              <a:rPr kumimoji="0" lang="en-GB"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Arial" panose="020B0604020202020204" pitchFamily="34" charset="0"/>
                <a:sym typeface="Symbol" panose="05050102010706020507" pitchFamily="18" charset="2"/>
              </a:rPr>
              <a:t></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 coeficiente de correção, fixado em dois terços para a Região Autónoma da Madeira e em </a:t>
            </a:r>
            <a:r>
              <a:rPr kumimoji="0" lang="pt-PT" altLang="en-US" sz="1600" b="0" i="0" u="none" strike="noStrike" cap="none" normalizeH="0" baseline="3000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9</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kumimoji="0" lang="pt-PT" altLang="en-US" sz="1600" b="0" i="0" u="none" strike="noStrike" cap="none" normalizeH="0" baseline="-3000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10</a:t>
            </a:r>
            <a:r>
              <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para a Região Autónoma dos Açores.</a:t>
            </a:r>
            <a:endParaRPr kumimoji="0" lang="pt-PT" altLang="en-US" sz="1600" b="0" i="0" u="none" strike="noStrike" cap="none" normalizeH="0" baseline="0" dirty="0" smtClean="0">
              <a:ln>
                <a:noFill/>
              </a:ln>
              <a:solidFill>
                <a:schemeClr val="accent5">
                  <a:lumMod val="75000"/>
                </a:schemeClr>
              </a:solidFill>
              <a:effectLst/>
              <a:latin typeface="Times New Roman" panose="02020603050405020304" pitchFamily="18" charset="0"/>
              <a:ea typeface="Times New Roman" panose="02020603050405020304" pitchFamily="18" charset="0"/>
              <a:cs typeface="Arial" panose="020B0604020202020204" pitchFamily="34" charset="0"/>
              <a:sym typeface="Symbol" panose="05050102010706020507" pitchFamily="18" charset="2"/>
            </a:endParaRPr>
          </a:p>
        </p:txBody>
      </p:sp>
    </p:spTree>
    <p:extLst>
      <p:ext uri="{BB962C8B-B14F-4D97-AF65-F5344CB8AC3E}">
        <p14:creationId xmlns:p14="http://schemas.microsoft.com/office/powerpoint/2010/main" val="2296779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1885" y="5145967"/>
            <a:ext cx="11800115" cy="1397259"/>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2. Na versão de 1998 da </a:t>
            </a:r>
            <a:r>
              <a:rPr lang="pt-BR" sz="3200" b="1" dirty="0">
                <a:solidFill>
                  <a:schemeClr val="accent5">
                    <a:lumMod val="75000"/>
                  </a:schemeClr>
                </a:solidFill>
                <a:effectLst>
                  <a:outerShdw blurRad="38100" dist="38100" dir="2700000" algn="tl">
                    <a:srgbClr val="000000">
                      <a:alpha val="43137"/>
                    </a:srgbClr>
                  </a:outerShdw>
                </a:effectLst>
              </a:rPr>
              <a:t>LFRA </a:t>
            </a:r>
            <a:r>
              <a:rPr lang="pt-BR" sz="3200" b="1" dirty="0" smtClean="0">
                <a:solidFill>
                  <a:schemeClr val="accent5">
                    <a:lumMod val="75000"/>
                  </a:schemeClr>
                </a:solidFill>
                <a:effectLst>
                  <a:outerShdw blurRad="38100" dist="38100" dir="2700000" algn="tl">
                    <a:srgbClr val="000000">
                      <a:alpha val="43137"/>
                    </a:srgbClr>
                  </a:outerShdw>
                </a:effectLst>
              </a:rPr>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Às transferências base acrescia uma componente do Fundo de Coesão definida da seguinte forma:</a:t>
            </a: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Artigo 31.º</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Fundo de Coesão para as regiões ultraperiféricas</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1 - </a:t>
            </a:r>
            <a:r>
              <a:rPr lang="pt-BR" sz="2000" b="1" dirty="0" smtClean="0">
                <a:solidFill>
                  <a:schemeClr val="accent5">
                    <a:lumMod val="75000"/>
                  </a:schemeClr>
                </a:solidFill>
                <a:effectLst>
                  <a:outerShdw blurRad="38100" dist="38100" dir="2700000" algn="tl">
                    <a:srgbClr val="000000">
                      <a:alpha val="43137"/>
                    </a:srgbClr>
                  </a:outerShdw>
                </a:effectLst>
              </a:rPr>
              <a:t>Tendo em conta o preceituado nos artigos 9.º, alínea g), e 227.º, alínea j), da</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Constituição da República Portuguesa, e com </a:t>
            </a:r>
            <a:r>
              <a:rPr lang="pt-BR" sz="2000" b="1" dirty="0">
                <a:solidFill>
                  <a:schemeClr val="accent5">
                    <a:lumMod val="75000"/>
                  </a:schemeClr>
                </a:solidFill>
                <a:effectLst>
                  <a:outerShdw blurRad="38100" dist="38100" dir="2700000" algn="tl">
                    <a:srgbClr val="000000">
                      <a:alpha val="43137"/>
                    </a:srgbClr>
                  </a:outerShdw>
                </a:effectLst>
              </a:rPr>
              <a:t>vista a assegurar a convergência económica com</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o restante território nacional, é criado o Fundo de Coesão, </a:t>
            </a:r>
            <a:r>
              <a:rPr lang="pt-BR" sz="2000" b="1" u="sng" dirty="0">
                <a:solidFill>
                  <a:schemeClr val="accent5">
                    <a:lumMod val="75000"/>
                  </a:schemeClr>
                </a:solidFill>
                <a:effectLst>
                  <a:outerShdw blurRad="38100" dist="38100" dir="2700000" algn="tl">
                    <a:srgbClr val="000000">
                      <a:alpha val="43137"/>
                    </a:srgbClr>
                  </a:outerShdw>
                </a:effectLst>
              </a:rPr>
              <a:t>destinado a apoiar exclusivamente</a:t>
            </a:r>
            <a:br>
              <a:rPr lang="pt-BR" sz="2000" b="1" u="sng" dirty="0">
                <a:solidFill>
                  <a:schemeClr val="accent5">
                    <a:lumMod val="75000"/>
                  </a:schemeClr>
                </a:solidFill>
                <a:effectLst>
                  <a:outerShdw blurRad="38100" dist="38100" dir="2700000" algn="tl">
                    <a:srgbClr val="000000">
                      <a:alpha val="43137"/>
                    </a:srgbClr>
                  </a:outerShdw>
                </a:effectLst>
              </a:rPr>
            </a:br>
            <a:r>
              <a:rPr lang="pt-BR" sz="2000" b="1" u="sng" dirty="0">
                <a:solidFill>
                  <a:schemeClr val="accent5">
                    <a:lumMod val="75000"/>
                  </a:schemeClr>
                </a:solidFill>
                <a:effectLst>
                  <a:outerShdw blurRad="38100" dist="38100" dir="2700000" algn="tl">
                    <a:srgbClr val="000000">
                      <a:alpha val="43137"/>
                    </a:srgbClr>
                  </a:outerShdw>
                </a:effectLst>
              </a:rPr>
              <a:t>programas e projectos de investimentos constantes dos planos anuais de investimento das</a:t>
            </a:r>
            <a:br>
              <a:rPr lang="pt-BR" sz="2000" b="1" u="sng" dirty="0">
                <a:solidFill>
                  <a:schemeClr val="accent5">
                    <a:lumMod val="75000"/>
                  </a:schemeClr>
                </a:solidFill>
                <a:effectLst>
                  <a:outerShdw blurRad="38100" dist="38100" dir="2700000" algn="tl">
                    <a:srgbClr val="000000">
                      <a:alpha val="43137"/>
                    </a:srgbClr>
                  </a:outerShdw>
                </a:effectLst>
              </a:rPr>
            </a:br>
            <a:r>
              <a:rPr lang="pt-BR" sz="2000" b="1" u="sng" dirty="0">
                <a:solidFill>
                  <a:schemeClr val="accent5">
                    <a:lumMod val="75000"/>
                  </a:schemeClr>
                </a:solidFill>
                <a:effectLst>
                  <a:outerShdw blurRad="38100" dist="38100" dir="2700000" algn="tl">
                    <a:srgbClr val="000000">
                      <a:alpha val="43137"/>
                    </a:srgbClr>
                  </a:outerShdw>
                </a:effectLst>
              </a:rPr>
              <a:t>Regiões Autónomas. </a:t>
            </a:r>
            <a:r>
              <a:rPr lang="pt-BR" sz="2000" b="1" u="sng" dirty="0" smtClean="0">
                <a:solidFill>
                  <a:schemeClr val="accent5">
                    <a:lumMod val="75000"/>
                  </a:schemeClr>
                </a:solidFill>
                <a:effectLst>
                  <a:outerShdw blurRad="38100" dist="38100" dir="2700000" algn="tl">
                    <a:srgbClr val="000000">
                      <a:alpha val="43137"/>
                    </a:srgbClr>
                  </a:outerShdw>
                </a:effectLst>
              </a:rPr>
              <a:t/>
            </a:r>
            <a:br>
              <a:rPr lang="pt-BR" sz="2000" b="1" u="sng" dirty="0" smtClean="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a:t>
            </a:r>
            <a:r>
              <a:rPr lang="pt-BR" sz="2000" b="1" dirty="0">
                <a:solidFill>
                  <a:schemeClr val="accent5">
                    <a:lumMod val="75000"/>
                  </a:schemeClr>
                </a:solidFill>
                <a:effectLst>
                  <a:outerShdw blurRad="38100" dist="38100" dir="2700000" algn="tl">
                    <a:srgbClr val="000000">
                      <a:alpha val="43137"/>
                    </a:srgbClr>
                  </a:outerShdw>
                </a:effectLst>
              </a:rPr>
              <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3 - O limite máximo das transferências de verbas do Fundo de Coesão para as duas</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Regiões Autónomas obedece à seguinte programação, sendo, após o último ano, fixado na</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a:solidFill>
                  <a:schemeClr val="accent5">
                    <a:lumMod val="75000"/>
                  </a:schemeClr>
                </a:solidFill>
                <a:effectLst>
                  <a:outerShdw blurRad="38100" dist="38100" dir="2700000" algn="tl">
                    <a:srgbClr val="000000">
                      <a:alpha val="43137"/>
                    </a:srgbClr>
                  </a:outerShdw>
                </a:effectLst>
              </a:rPr>
              <a:t>revisão da lei de finanças regionais a que se refere o artigo 46.º:</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1999 </a:t>
            </a:r>
            <a:r>
              <a:rPr lang="pt-BR" sz="2000" b="1" dirty="0">
                <a:solidFill>
                  <a:schemeClr val="accent5">
                    <a:lumMod val="75000"/>
                  </a:schemeClr>
                </a:solidFill>
                <a:effectLst>
                  <a:outerShdw blurRad="38100" dist="38100" dir="2700000" algn="tl">
                    <a:srgbClr val="000000">
                      <a:alpha val="43137"/>
                    </a:srgbClr>
                  </a:outerShdw>
                </a:effectLst>
              </a:rPr>
              <a:t>- 25% do valor das transferências previstas no n.º 1 do artigo 30.º;</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2000 </a:t>
            </a:r>
            <a:r>
              <a:rPr lang="pt-BR" sz="2000" b="1" dirty="0">
                <a:solidFill>
                  <a:schemeClr val="accent5">
                    <a:lumMod val="75000"/>
                  </a:schemeClr>
                </a:solidFill>
                <a:effectLst>
                  <a:outerShdw blurRad="38100" dist="38100" dir="2700000" algn="tl">
                    <a:srgbClr val="000000">
                      <a:alpha val="43137"/>
                    </a:srgbClr>
                  </a:outerShdw>
                </a:effectLst>
              </a:rPr>
              <a:t>- 30% do mesmo valor;</a:t>
            </a:r>
            <a:br>
              <a:rPr lang="pt-BR" sz="2000" b="1" dirty="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2001 </a:t>
            </a:r>
            <a:r>
              <a:rPr lang="pt-BR" sz="2000" b="1" dirty="0">
                <a:solidFill>
                  <a:schemeClr val="accent5">
                    <a:lumMod val="75000"/>
                  </a:schemeClr>
                </a:solidFill>
                <a:effectLst>
                  <a:outerShdw blurRad="38100" dist="38100" dir="2700000" algn="tl">
                    <a:srgbClr val="000000">
                      <a:alpha val="43137"/>
                    </a:srgbClr>
                  </a:outerShdw>
                </a:effectLst>
              </a:rPr>
              <a:t>- 35% do mesmo valor. </a:t>
            </a:r>
            <a:endParaRPr lang="en-US" sz="14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t>
            </a:r>
            <a:r>
              <a:rPr lang="pt-PT" sz="2000" b="1" dirty="0">
                <a:solidFill>
                  <a:schemeClr val="accent1">
                    <a:lumMod val="75000"/>
                  </a:schemeClr>
                </a:solidFill>
              </a:rPr>
              <a:t>fevereiro </a:t>
            </a:r>
            <a:r>
              <a:rPr lang="pt-PT" sz="2000" b="1" dirty="0" smtClean="0">
                <a:solidFill>
                  <a:schemeClr val="accent1">
                    <a:lumMod val="75000"/>
                  </a:schemeClr>
                </a:solidFill>
              </a:rPr>
              <a:t>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954225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912" y="3216666"/>
            <a:ext cx="11800115" cy="3782848"/>
          </a:xfrm>
        </p:spPr>
        <p:txBody>
          <a:bodyPr>
            <a:noAutofit/>
          </a:bodyPr>
          <a:lstStyle/>
          <a:p>
            <a:pPr algn="l"/>
            <a:r>
              <a:rPr lang="pt-BR" sz="3600" b="1" dirty="0" smtClean="0">
                <a:solidFill>
                  <a:schemeClr val="accent5">
                    <a:lumMod val="75000"/>
                  </a:schemeClr>
                </a:solidFill>
                <a:effectLst>
                  <a:outerShdw blurRad="38100" dist="38100" dir="2700000" algn="tl">
                    <a:srgbClr val="000000">
                      <a:alpha val="43137"/>
                    </a:srgbClr>
                  </a:outerShdw>
                </a:effectLst>
              </a:rPr>
              <a:t>Revendo as formulações das transferências:</a:t>
            </a:r>
            <a:br>
              <a:rPr lang="pt-BR" sz="3600" b="1" dirty="0" smtClean="0">
                <a:solidFill>
                  <a:schemeClr val="accent5">
                    <a:lumMod val="75000"/>
                  </a:schemeClr>
                </a:solidFill>
                <a:effectLst>
                  <a:outerShdw blurRad="38100" dist="38100" dir="2700000" algn="tl">
                    <a:srgbClr val="000000">
                      <a:alpha val="43137"/>
                    </a:srgbClr>
                  </a:outerShdw>
                </a:effectLst>
              </a:rPr>
            </a:br>
            <a:r>
              <a:rPr lang="pt-BR" sz="3600" b="1" dirty="0" smtClean="0">
                <a:solidFill>
                  <a:schemeClr val="accent5">
                    <a:lumMod val="75000"/>
                  </a:schemeClr>
                </a:solidFill>
                <a:effectLst>
                  <a:outerShdw blurRad="38100" dist="38100" dir="2700000" algn="tl">
                    <a:srgbClr val="000000">
                      <a:alpha val="43137"/>
                    </a:srgbClr>
                  </a:outerShdw>
                </a:effectLst>
              </a:rPr>
              <a:t>	</a:t>
            </a:r>
            <a:r>
              <a:rPr lang="pt-BR" sz="3200" b="1" dirty="0" smtClean="0">
                <a:solidFill>
                  <a:schemeClr val="accent5">
                    <a:lumMod val="75000"/>
                  </a:schemeClr>
                </a:solidFill>
                <a:effectLst>
                  <a:outerShdw blurRad="38100" dist="38100" dir="2700000" algn="tl">
                    <a:srgbClr val="000000">
                      <a:alpha val="43137"/>
                    </a:srgbClr>
                  </a:outerShdw>
                </a:effectLst>
              </a:rPr>
              <a:t>2. Na versão de 1998 da LFRA </a:t>
            </a:r>
            <a:br>
              <a:rPr lang="pt-BR" sz="3200" b="1" dirty="0" smtClean="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Comentário</a:t>
            </a:r>
            <a:r>
              <a:rPr lang="pt-BR" sz="3200" b="1" dirty="0">
                <a:solidFill>
                  <a:schemeClr val="accent5">
                    <a:lumMod val="75000"/>
                  </a:schemeClr>
                </a:solidFill>
                <a:effectLst>
                  <a:outerShdw blurRad="38100" dist="38100" dir="2700000" algn="tl">
                    <a:srgbClr val="000000">
                      <a:alpha val="43137"/>
                    </a:srgbClr>
                  </a:outerShdw>
                </a:effectLst>
              </a:rPr>
              <a:t>: </a:t>
            </a:r>
            <a:br>
              <a:rPr lang="pt-BR" sz="3200" b="1" dirty="0">
                <a:solidFill>
                  <a:schemeClr val="accent5">
                    <a:lumMod val="75000"/>
                  </a:schemeClr>
                </a:solidFill>
                <a:effectLst>
                  <a:outerShdw blurRad="38100" dist="38100" dir="2700000" algn="tl">
                    <a:srgbClr val="000000">
                      <a:alpha val="43137"/>
                    </a:srgbClr>
                  </a:outerShdw>
                </a:effectLst>
              </a:rPr>
            </a:br>
            <a:r>
              <a:rPr lang="pt-BR" sz="3200" b="1" dirty="0" smtClean="0">
                <a:solidFill>
                  <a:schemeClr val="accent5">
                    <a:lumMod val="75000"/>
                  </a:schemeClr>
                </a:solidFill>
                <a:effectLst>
                  <a:outerShdw blurRad="38100" dist="38100" dir="2700000" algn="tl">
                    <a:srgbClr val="000000">
                      <a:alpha val="43137"/>
                    </a:srgbClr>
                  </a:outerShdw>
                </a:effectLst>
              </a:rPr>
              <a:t>i. </a:t>
            </a:r>
            <a:r>
              <a:rPr lang="pt-BR" sz="2000" b="1" dirty="0" smtClean="0">
                <a:solidFill>
                  <a:schemeClr val="accent5">
                    <a:lumMod val="75000"/>
                  </a:schemeClr>
                </a:solidFill>
                <a:effectLst>
                  <a:outerShdw blurRad="38100" dist="38100" dir="2700000" algn="tl">
                    <a:srgbClr val="000000">
                      <a:alpha val="43137"/>
                    </a:srgbClr>
                  </a:outerShdw>
                </a:effectLst>
              </a:rPr>
              <a:t>Uma </a:t>
            </a:r>
            <a:r>
              <a:rPr lang="pt-BR" sz="2000" b="1" dirty="0">
                <a:solidFill>
                  <a:schemeClr val="accent5">
                    <a:lumMod val="75000"/>
                  </a:schemeClr>
                </a:solidFill>
                <a:effectLst>
                  <a:outerShdw blurRad="38100" dist="38100" dir="2700000" algn="tl">
                    <a:srgbClr val="000000">
                      <a:alpha val="43137"/>
                    </a:srgbClr>
                  </a:outerShdw>
                </a:effectLst>
              </a:rPr>
              <a:t>inspecção da fórmula apresentada acima para as transferências base e para as transferências ao abrigo do Fundo de Coesão, revela, imediatamente, </a:t>
            </a:r>
            <a:r>
              <a:rPr lang="pt-BR" sz="2000" b="1" dirty="0" smtClean="0">
                <a:solidFill>
                  <a:schemeClr val="accent5">
                    <a:lumMod val="75000"/>
                  </a:schemeClr>
                </a:solidFill>
                <a:effectLst>
                  <a:outerShdw blurRad="38100" dist="38100" dir="2700000" algn="tl">
                    <a:srgbClr val="000000">
                      <a:alpha val="43137"/>
                    </a:srgbClr>
                  </a:outerShdw>
                </a:effectLst>
              </a:rPr>
              <a:t>que </a:t>
            </a:r>
            <a:r>
              <a:rPr lang="pt-BR" sz="2000" b="1" dirty="0">
                <a:solidFill>
                  <a:schemeClr val="accent5">
                    <a:lumMod val="75000"/>
                  </a:schemeClr>
                </a:solidFill>
                <a:effectLst>
                  <a:outerShdw blurRad="38100" dist="38100" dir="2700000" algn="tl">
                    <a:srgbClr val="000000">
                      <a:alpha val="43137"/>
                    </a:srgbClr>
                  </a:outerShdw>
                </a:effectLst>
              </a:rPr>
              <a:t>estas estão desprovidas de qualquer mecanismo que </a:t>
            </a:r>
            <a:r>
              <a:rPr lang="pt-BR" sz="2000" b="1" dirty="0" smtClean="0">
                <a:solidFill>
                  <a:schemeClr val="accent5">
                    <a:lumMod val="75000"/>
                  </a:schemeClr>
                </a:solidFill>
                <a:effectLst>
                  <a:outerShdw blurRad="38100" dist="38100" dir="2700000" algn="tl">
                    <a:srgbClr val="000000">
                      <a:alpha val="43137"/>
                    </a:srgbClr>
                  </a:outerShdw>
                </a:effectLst>
              </a:rPr>
              <a:t>faça associar os valores a </a:t>
            </a:r>
            <a:r>
              <a:rPr lang="pt-BR" sz="2000" b="1" dirty="0">
                <a:solidFill>
                  <a:schemeClr val="accent5">
                    <a:lumMod val="75000"/>
                  </a:schemeClr>
                </a:solidFill>
                <a:effectLst>
                  <a:outerShdw blurRad="38100" dist="38100" dir="2700000" algn="tl">
                    <a:srgbClr val="000000">
                      <a:alpha val="43137"/>
                    </a:srgbClr>
                  </a:outerShdw>
                </a:effectLst>
              </a:rPr>
              <a:t>qualquer indicador de desenvolvimento ou de necessidade. Não tendo, inclusivamente, a fórmula sido efectiva em nenhum período, o mecanismo de transferências acabou por se reduzir a uma correcção anual que mais não fazia do que acompanhar a tendência anual de crescimento da despesa pública corrente do Orçamento do Estado. </a:t>
            </a:r>
            <a:br>
              <a:rPr lang="pt-BR" sz="2000" b="1" dirty="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i</a:t>
            </a:r>
            <a:r>
              <a:rPr lang="pt-BR" sz="3200" b="1" dirty="0" smtClean="0">
                <a:solidFill>
                  <a:schemeClr val="accent5">
                    <a:lumMod val="75000"/>
                  </a:schemeClr>
                </a:solidFill>
                <a:effectLst>
                  <a:outerShdw blurRad="38100" dist="38100" dir="2700000" algn="tl">
                    <a:srgbClr val="000000">
                      <a:alpha val="43137"/>
                    </a:srgbClr>
                  </a:outerShdw>
                </a:effectLst>
              </a:rPr>
              <a:t>i. </a:t>
            </a:r>
            <a:r>
              <a:rPr lang="pt-BR" sz="2000" b="1" dirty="0" smtClean="0">
                <a:solidFill>
                  <a:schemeClr val="accent5">
                    <a:lumMod val="75000"/>
                  </a:schemeClr>
                </a:solidFill>
                <a:effectLst>
                  <a:outerShdw blurRad="38100" dist="38100" dir="2700000" algn="tl">
                    <a:srgbClr val="000000">
                      <a:alpha val="43137"/>
                    </a:srgbClr>
                  </a:outerShdw>
                </a:effectLst>
              </a:rPr>
              <a:t>Os </a:t>
            </a:r>
            <a:r>
              <a:rPr lang="pt-BR" sz="2000" b="1" dirty="0">
                <a:solidFill>
                  <a:schemeClr val="accent5">
                    <a:lumMod val="75000"/>
                  </a:schemeClr>
                </a:solidFill>
                <a:effectLst>
                  <a:outerShdw blurRad="38100" dist="38100" dir="2700000" algn="tl">
                    <a:srgbClr val="000000">
                      <a:alpha val="43137"/>
                    </a:srgbClr>
                  </a:outerShdw>
                </a:effectLst>
              </a:rPr>
              <a:t>critérios de determinação das transferências na LFRA acabaram por apenas reproduzir o que era já prática do passado. O processo de preparação da lei levou, no entanto, à redefinição, com vantagem para as Regiões Autónomas, do nível de transferências e à assumpção, por parte do Orçamento do Estado, de 110 milhões de contos de dívida de cada região. </a:t>
            </a:r>
            <a:r>
              <a:rPr lang="pt-BR" sz="2000" b="1" dirty="0" smtClean="0">
                <a:solidFill>
                  <a:schemeClr val="accent5">
                    <a:lumMod val="75000"/>
                  </a:schemeClr>
                </a:solidFill>
                <a:effectLst>
                  <a:outerShdw blurRad="38100" dist="38100" dir="2700000" algn="tl">
                    <a:srgbClr val="000000">
                      <a:alpha val="43137"/>
                    </a:srgbClr>
                  </a:outerShdw>
                </a:effectLst>
              </a:rPr>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2000" b="1" dirty="0" smtClean="0">
                <a:solidFill>
                  <a:schemeClr val="accent5">
                    <a:lumMod val="75000"/>
                  </a:schemeClr>
                </a:solidFill>
                <a:effectLst>
                  <a:outerShdw blurRad="38100" dist="38100" dir="2700000" algn="tl">
                    <a:srgbClr val="000000">
                      <a:alpha val="43137"/>
                    </a:srgbClr>
                  </a:outerShdw>
                </a:effectLst>
              </a:rPr>
              <a:t/>
            </a:r>
            <a:br>
              <a:rPr lang="pt-BR" sz="2000" b="1" dirty="0" smtClean="0">
                <a:solidFill>
                  <a:schemeClr val="accent5">
                    <a:lumMod val="75000"/>
                  </a:schemeClr>
                </a:solidFill>
                <a:effectLst>
                  <a:outerShdw blurRad="38100" dist="38100" dir="2700000" algn="tl">
                    <a:srgbClr val="000000">
                      <a:alpha val="43137"/>
                    </a:srgbClr>
                  </a:outerShdw>
                </a:effectLst>
              </a:rPr>
            </a:br>
            <a:r>
              <a:rPr lang="pt-BR" sz="3200" b="1" dirty="0">
                <a:solidFill>
                  <a:schemeClr val="accent5">
                    <a:lumMod val="75000"/>
                  </a:schemeClr>
                </a:solidFill>
                <a:effectLst>
                  <a:outerShdw blurRad="38100" dist="38100" dir="2700000" algn="tl">
                    <a:srgbClr val="000000">
                      <a:alpha val="43137"/>
                    </a:srgbClr>
                  </a:outerShdw>
                </a:effectLst>
              </a:rPr>
              <a:t>i</a:t>
            </a:r>
            <a:r>
              <a:rPr lang="pt-BR" sz="3200" b="1" dirty="0" smtClean="0">
                <a:solidFill>
                  <a:schemeClr val="accent5">
                    <a:lumMod val="75000"/>
                  </a:schemeClr>
                </a:solidFill>
                <a:effectLst>
                  <a:outerShdw blurRad="38100" dist="38100" dir="2700000" algn="tl">
                    <a:srgbClr val="000000">
                      <a:alpha val="43137"/>
                    </a:srgbClr>
                  </a:outerShdw>
                </a:effectLst>
              </a:rPr>
              <a:t>ii</a:t>
            </a:r>
            <a:r>
              <a:rPr lang="pt-BR" sz="3600" b="1" dirty="0" smtClean="0">
                <a:solidFill>
                  <a:schemeClr val="accent5">
                    <a:lumMod val="75000"/>
                  </a:schemeClr>
                </a:solidFill>
                <a:effectLst>
                  <a:outerShdw blurRad="38100" dist="38100" dir="2700000" algn="tl">
                    <a:srgbClr val="000000">
                      <a:alpha val="43137"/>
                    </a:srgbClr>
                  </a:outerShdw>
                </a:effectLst>
              </a:rPr>
              <a:t>.</a:t>
            </a:r>
            <a:r>
              <a:rPr lang="pt-BR" sz="2000" b="1" dirty="0" smtClean="0">
                <a:solidFill>
                  <a:schemeClr val="accent5">
                    <a:lumMod val="75000"/>
                  </a:schemeClr>
                </a:solidFill>
                <a:effectLst>
                  <a:outerShdw blurRad="38100" dist="38100" dir="2700000" algn="tl">
                    <a:srgbClr val="000000">
                      <a:alpha val="43137"/>
                    </a:srgbClr>
                  </a:outerShdw>
                </a:effectLst>
              </a:rPr>
              <a:t> A receita do IVA, desde a sua adoção em 1986, era calculada com base na capitação nacional, mesmo com taxa reduzada a 70%, incorporando, por isso, uma transferência implícita.</a:t>
            </a:r>
            <a:r>
              <a:rPr lang="pt-BR" sz="3200" b="1" dirty="0">
                <a:solidFill>
                  <a:schemeClr val="accent5">
                    <a:lumMod val="75000"/>
                  </a:schemeClr>
                </a:solidFill>
                <a:effectLst>
                  <a:outerShdw blurRad="38100" dist="38100" dir="2700000" algn="tl">
                    <a:srgbClr val="000000">
                      <a:alpha val="43137"/>
                    </a:srgbClr>
                  </a:outerShdw>
                </a:effectLst>
              </a:rPr>
              <a:t/>
            </a:r>
            <a:br>
              <a:rPr lang="pt-BR" sz="3200" b="1" dirty="0">
                <a:solidFill>
                  <a:schemeClr val="accent5">
                    <a:lumMod val="75000"/>
                  </a:schemeClr>
                </a:solidFill>
                <a:effectLst>
                  <a:outerShdw blurRad="38100" dist="38100" dir="2700000" algn="tl">
                    <a:srgbClr val="000000">
                      <a:alpha val="43137"/>
                    </a:srgbClr>
                  </a:outerShdw>
                </a:effectLst>
              </a:rPr>
            </a:br>
            <a:endParaRPr lang="en-US" sz="2000" b="1" dirty="0">
              <a:effectLst>
                <a:outerShdw blurRad="38100" dist="38100" dir="2700000" algn="tl">
                  <a:srgbClr val="000000">
                    <a:alpha val="43137"/>
                  </a:srgbClr>
                </a:outerShdw>
              </a:effectLst>
            </a:endParaRPr>
          </a:p>
        </p:txBody>
      </p:sp>
      <p:sp>
        <p:nvSpPr>
          <p:cNvPr id="3" name="CaixaDeTexto 2"/>
          <p:cNvSpPr txBox="1"/>
          <p:nvPr/>
        </p:nvSpPr>
        <p:spPr>
          <a:xfrm>
            <a:off x="10473196" y="6457890"/>
            <a:ext cx="1718804" cy="400110"/>
          </a:xfrm>
          <a:prstGeom prst="rect">
            <a:avLst/>
          </a:prstGeom>
          <a:noFill/>
        </p:spPr>
        <p:txBody>
          <a:bodyPr wrap="none" rtlCol="0">
            <a:spAutoFit/>
          </a:bodyPr>
          <a:lstStyle/>
          <a:p>
            <a:r>
              <a:rPr lang="pt-PT" sz="2000" b="1" dirty="0" smtClean="0"/>
              <a:t>Mário Fortuna</a:t>
            </a:r>
            <a:endParaRPr lang="en-US" sz="2000" b="1" dirty="0"/>
          </a:p>
        </p:txBody>
      </p:sp>
      <p:sp>
        <p:nvSpPr>
          <p:cNvPr id="6" name="CaixaDeTexto 5"/>
          <p:cNvSpPr txBox="1"/>
          <p:nvPr/>
        </p:nvSpPr>
        <p:spPr>
          <a:xfrm>
            <a:off x="97971" y="-112581"/>
            <a:ext cx="12191999" cy="1138773"/>
          </a:xfrm>
          <a:prstGeom prst="rect">
            <a:avLst/>
          </a:prstGeom>
          <a:noFill/>
        </p:spPr>
        <p:txBody>
          <a:bodyPr wrap="square" rtlCol="0">
            <a:spAutoFit/>
          </a:bodyPr>
          <a:lstStyle/>
          <a:p>
            <a:pPr algn="ctr"/>
            <a:r>
              <a:rPr lang="pt-BR" sz="2400" b="1" dirty="0" smtClean="0">
                <a:solidFill>
                  <a:schemeClr val="accent1">
                    <a:lumMod val="75000"/>
                  </a:schemeClr>
                </a:solidFill>
              </a:rPr>
              <a:t>Conselho Económico e Social</a:t>
            </a:r>
          </a:p>
          <a:p>
            <a:pPr algn="ctr"/>
            <a:r>
              <a:rPr lang="pt-BR" sz="2400" b="1" dirty="0" smtClean="0">
                <a:solidFill>
                  <a:schemeClr val="accent1">
                    <a:lumMod val="75000"/>
                  </a:schemeClr>
                </a:solidFill>
              </a:rPr>
              <a:t>EVOLUÇÃO </a:t>
            </a:r>
            <a:r>
              <a:rPr lang="pt-BR" sz="2400" b="1" dirty="0">
                <a:solidFill>
                  <a:schemeClr val="accent1">
                    <a:lumMod val="75000"/>
                  </a:schemeClr>
                </a:solidFill>
              </a:rPr>
              <a:t>E FUTURO DA LEI DE FINANÇAS DAS REGIÕES </a:t>
            </a:r>
            <a:r>
              <a:rPr lang="pt-BR" sz="2400" b="1" dirty="0" smtClean="0">
                <a:solidFill>
                  <a:schemeClr val="accent1">
                    <a:lumMod val="75000"/>
                  </a:schemeClr>
                </a:solidFill>
              </a:rPr>
              <a:t>AUTÓNOMAS</a:t>
            </a:r>
            <a:endParaRPr lang="pt-BR" sz="2800" b="1" dirty="0" smtClean="0">
              <a:solidFill>
                <a:schemeClr val="accent1">
                  <a:lumMod val="75000"/>
                </a:schemeClr>
              </a:solidFill>
            </a:endParaRPr>
          </a:p>
          <a:p>
            <a:pPr algn="ctr"/>
            <a:r>
              <a:rPr lang="pt-PT" sz="2000" b="1" dirty="0" smtClean="0">
                <a:solidFill>
                  <a:schemeClr val="accent1">
                    <a:lumMod val="75000"/>
                  </a:schemeClr>
                </a:solidFill>
              </a:rPr>
              <a:t>Ponta Delgada, 21 de abril de 2022</a:t>
            </a:r>
            <a:endParaRPr lang="en-US" sz="2000" b="1" dirty="0">
              <a:solidFill>
                <a:schemeClr val="accent1">
                  <a:lumMod val="75000"/>
                </a:schemeClr>
              </a:solidFill>
            </a:endParaRPr>
          </a:p>
        </p:txBody>
      </p:sp>
    </p:spTree>
    <p:extLst>
      <p:ext uri="{BB962C8B-B14F-4D97-AF65-F5344CB8AC3E}">
        <p14:creationId xmlns:p14="http://schemas.microsoft.com/office/powerpoint/2010/main" val="748040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1055</TotalTime>
  <Words>1250</Words>
  <Application>Microsoft Office PowerPoint</Application>
  <PresentationFormat>Ecrã Panorâmico</PresentationFormat>
  <Paragraphs>150</Paragraphs>
  <Slides>22</Slides>
  <Notes>0</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22</vt:i4>
      </vt:variant>
    </vt:vector>
  </HeadingPairs>
  <TitlesOfParts>
    <vt:vector size="28" baseType="lpstr">
      <vt:lpstr>Arial</vt:lpstr>
      <vt:lpstr>Calibri</vt:lpstr>
      <vt:lpstr>Calibri Light</vt:lpstr>
      <vt:lpstr>Symbol</vt:lpstr>
      <vt:lpstr>Times New Roman</vt:lpstr>
      <vt:lpstr>Tema do Office</vt:lpstr>
      <vt:lpstr>Considerações Técnicas Sobre o Funcionamento da LFRA – Pontos Fortes e Pontos Fracos  </vt:lpstr>
      <vt:lpstr>Pontos Fortes  Baseia-se em princípios que estabelecem a responsabilidade do Estado no financiamento das                      responsabilidades públicas atribuídas aos governos das RAs  Identifica os recursos fianceiros de que dispõem as RAs para o exercício das suas competências   Estabelece os instrumentos fiscais e financeiros ao dispor das RAs.       Pontos Fracos  Adota formulações de transferências que não correspondem cabalmente aos princípios enunciados  Cria limitações restritivas ao uso dos instrumentos fiscais e financeiros  Não estabelece regras claras para intervenções extraordinárias  </vt:lpstr>
      <vt:lpstr>O nosso contributo centra-se apenas na conjugação do que consideramos um ponto forte  Baseia-se em princípios que estabelecem a responsabilidade do Estado no financiamento das                      responsabilidades públicas atribuídas aos governos das RAs       Com o que consideramos um ponto fraco  Adota formulações de transferências que não correspondem cabalmente aos princípios enunciados  </vt:lpstr>
      <vt:lpstr>Revendo os princípios na versão 2013 da LFRA:  5º Princípio da autonomia financeira das regiões autónomas  1 - … traduz-se na existência de património e finanças próprios e reflete-se na autonomia patrimonial, orçamental e de tesouraria. 2 - … visa garantir aos órgãos de governo próprio das regiões autónomas a capacidade de gestão dos meios necessários à prossecução das suas atribuições.                7º Princípio da estabilidade das relações financeiras A autonomia financeira … desenvolve-se no respeito pelo princípio da estabilidade das relações financeiras entre o Estado e as RAs, o qual visa garantir aos órgãos de governo próprio das regiões autónomas a estabilidade dos meios necessários à prossecução das suas atribuições.                8º Princípio da solidariedade nacional 1 - … é recíproco e abrange o todo nacional e cada uma das suas parcelas, devendo assegurar um nível adequado de serviços públicos e de atividades privadas, sem sacrifícios desigualitários. 3 - … visa promover a eliminação das desigualdades resultantes da situação de insularidade e de ultraperifericidade e a realização da convergência económica das regiões autónomas com o restante território nacional e com a União Europeia. 4 - A solidariedade nacional para com as regiões autónomas traduz-se nas transferências do Orçamento do Estado previstas nos artigos 48.º e 49.º</vt:lpstr>
      <vt:lpstr>Revendo as formulações das transferências:  1. Antes da LFRA  2. Na versão de 1998 da LFRA   3. Na versão de 2007  4. Na versão de 2013</vt:lpstr>
      <vt:lpstr>Revendo as formulações das transferências:  1. Antes da LFRA Raul Gomes dos Santos  diz “É uma história feita de muitos fenómenos políticos e de poucas formulas. Muita vontade política e pouca ciência. Parece contraditório, mas é verdade; onde deviam estar razões, quantidades, números, certezas, estiveram vontades – quantas vezes meramente pessoais – e até humores daqueles a quem competia a decisão”  . Continua o mesmo autor, “As transferências do Estado para a Região nunca obedeceram a critérios económicos, nunca foi calculado o seu impacto real na economia regional, nem sequer os seus efeitos perversos. Como também, nunca foi cumprido integralmente o conjunto de leis aplicáveis: nem a Constituição; nem o Estatuto Provisório. A tudo isto se sobrepôs a vontade política. Nestes primeiros tempos não existem estudos mas sim palpites... A divergência entre o que se encontrava legalmente estipulado e o que foi concretizado foi, em boa verdade, muito pronunciada. Muito era o que estava previsto e era desejado, muito pouco deixou o Governo Central que se concretizasse. Nos primeiros anos, o Governo Central não pagava e com dificuldade transferia poderes.”   O parecer do Tribunal de Contas relativo ao exercício de 1993 do Governo Regional dos Açores refere que “Na actual situação, o montante das transferências orçamentais está largamente dependente da negociação política anual e cria incertezas grandes para os decisores orçamentais regionais... Mas, se a incerteza quanto ao volume dos recursos que vão ser postos à disposição da Região constitui já um limite importante da autonomia orçamental, não se pode ignorar o limite que resulta de a Região ter de suportar consequências de opções orçamentais de despesa que são tomadas no exterior, como sucede, designadamente, com o regime remuneratório da função pública, que o princípio da igualdade exige que seja aplicado na íntegra na Região” (pág.19)</vt:lpstr>
      <vt:lpstr>Revendo as formulações das transferências:  2. Na versão de 1998 da LFRA   Com uma cláusula de salvaguarda que não admitia que as transferências base de um determinado ano fossem inferiores às do ano anterior, corrigidas pela taxa de crescimento da despesa corrente do orçamento do Estado, foi adoptada a fórmula que se apresenta de seguida, para a fixação das transferências a afectar às regiões autónomas em cada ano.</vt:lpstr>
      <vt:lpstr>Revendo as formulações das transferências:  2. Na versão de 1998 da LFRA   Às transferências base acrescia uma componente do Fundo de Coesão definida da seguinte forma: Artigo 31.º Fundo de Coesão para as regiões ultraperiféricas 1 - Tendo em conta o preceituado nos artigos 9.º, alínea g), e 227.º, alínea j), da Constituição da República Portuguesa, e com vista a assegurar a convergência económica com o restante território nacional, é criado o Fundo de Coesão, destinado a apoiar exclusivamente programas e projectos de investimentos constantes dos planos anuais de investimento das Regiões Autónomas.  … 3 - O limite máximo das transferências de verbas do Fundo de Coesão para as duas Regiões Autónomas obedece à seguinte programação, sendo, após o último ano, fixado na revisão da lei de finanças regionais a que se refere o artigo 46.º:  1999 - 25% do valor das transferências previstas no n.º 1 do artigo 30.º;  2000 - 30% do mesmo valor;  2001 - 35% do mesmo valor. </vt:lpstr>
      <vt:lpstr>Revendo as formulações das transferências:  2. Na versão de 1998 da LFRA  Comentário:  i. Uma inspecção da fórmula apresentada acima para as transferências base e para as transferências ao abrigo do Fundo de Coesão, revela, imediatamente, que estas estão desprovidas de qualquer mecanismo que faça associar os valores a qualquer indicador de desenvolvimento ou de necessidade. Não tendo, inclusivamente, a fórmula sido efectiva em nenhum período, o mecanismo de transferências acabou por se reduzir a uma correcção anual que mais não fazia do que acompanhar a tendência anual de crescimento da despesa pública corrente do Orçamento do Estado.  ii. Os critérios de determinação das transferências na LFRA acabaram por apenas reproduzir o que era já prática do passado. O processo de preparação da lei levou, no entanto, à redefinição, com vantagem para as Regiões Autónomas, do nível de transferências e à assumpção, por parte do Orçamento do Estado, de 110 milhões de contos de dívida de cada região.   iii. A receita do IVA, desde a sua adoção em 1986, era calculada com base na capitação nacional, mesmo com taxa reduzada a 70%, incorporando, por isso, uma transferência implícita. </vt:lpstr>
      <vt:lpstr>Revendo as formulações das transferências:  3. Na versão de 2007   Visa controlar a despesa com transferências para as RAs: i)   num primeiro momento, fixa um valor máximo de transferências  ii)  num segundo momento, fixa as regras de repartição deste valor           entre as duas regiões autónomas iii) altera as regras de atribuição de verbas do Fundo de Coesão.</vt:lpstr>
      <vt:lpstr>Revendo as formulações das transferências:  3. Na versão de 2007   No primeiro ano de aplicação da nova lei, o montante base a transferir é mantido ao nível que atingiria com a regra anterior, corrigido do facto de cessar a regra da capitação do IVA (multiplica por 1,5) .           Para anos subsequentes, o montante total a transferir será igual ao montante de 2006 corrigido:  da taxa de crescimento da despesa corrente do Orçamento do Estado no período t-2   ou,   sendo mais baixo, da taxa de crescimento do PIB no período t-2.   Assim, a nova fórmula introduzida visava apenas repartir o montante afeto pelo OE entre as duas regiões</vt:lpstr>
      <vt:lpstr>Revendo as formulações das transferências:  3. Na versão de 2007   A fórmula de repartição é a seguinte </vt:lpstr>
      <vt:lpstr>Revendo as formulações das transferências:  3. Na versão de 2007   O Fundo de Coesão passa a ser atríbuído da seguinte forma por referência ao diferencial face ao PIB nacional:       20,0% quando              (PIBPCRt-4 /PIBPCNt-4) &lt; 0,90          12,5% quando  0,90 ≤(PIBPCRt-4 /PIBPCNt-4) &lt; 0,95            5,0% quando  0,95 ≤(PIBPCRt-4 /PIBPCNt-4) &lt; 1               0% quando             (PIBPCRt-4 /PIBPCNt-4) &gt;1  sendo: PIBPCRt-4 = produto interno bruto a preços de mercado correntes per capita na Região                       Autónoma no ano t-4; PIBPCNt-4 = produto interno bruto a preços de mercado correntes per capita em                       Portugal no ano t-4.  </vt:lpstr>
      <vt:lpstr>Revendo as formulações das transferências:  3. Na versão de 2007   Comentário: i) O “bolo” definido para repartição pelas regiões autónomas depende apenas da evolução das despesas correntes do Orçamento do Estado e/ou da evolução do PIB nacional. O desempenho económico e a alteração de padrões de despesas necessárias de cada região não influi em nada na determinação deste valor.  ii) O desempenho económico só levará a ajustamentos graduais nas transferências ao abrigo do Fundo de Coesão.  iii) O IVA passou a ser creditado a cada região pelo seu valor efetivo. iv) Esta lei foi alterada em 2010 para uma versão que foi suspensa nas clausulas essencias em função da crise financeira que se esbatia sobre o país e das enxurradas ocorridas na Madeira, exigindo a redefinição dos meios financeiros necessários para a recuperação dos danos causados</vt:lpstr>
      <vt:lpstr>Revendo as formulações das transferências:  4. Na versão de 2013 A revisão de 2013 da LFRA é realizada durante a intervenção TROIKA em Portugal e incorpora, nomeadamente:  i)   A manutenção da delimitação das transferências do OE (“o bolo”); ii)  A alteração da fórmula de repartição do “bolo” de transferências entre as duas Regiões   iii) A alteração da regra de determinação das verbas do Fundo de Coesão; iv) A redução do diferencial fiscal máximo de 30% para 20% (revertido logo em 2014); v)  A incorporação de novas normas de controlo orçamental (LEO)  Paralelamente, o IVA passa a ser creditado às RAs com base na regra da capitação ajustadas pelo diferencial de taxa adotado em cada categoria. </vt:lpstr>
      <vt:lpstr>Revendo as formulações das transferências:  4. Na versão de 2013 As transferências: Artigo 48.º Transferências orçamentais 3 - A taxa de atualização é igual à taxa de variação, no ano t-2, da despesa corrente do Estado, … 4 - A taxa de variação definida no número anterior não pode exceder a taxa de variação do PIB  … no ano t-2. 5 - No ano da entrada em vigor da presente lei, o montante de verbas a inscrever no Orçamento do Estado para o ano t é igual a (euro) 352 500 000. 6 - A repartição deste montante pelas regiões autónomas é realizado de acordo com a seguinte fórmula:</vt:lpstr>
      <vt:lpstr>Revendo as formulações das transferências:  4. Na versão de 2013 O Fundo de Coesão passa a ser atribuído da seguinte forma, tendo por referência as transferências:  55 %, quando            (PIBPCR(índice t -4)/PIBPCN(índice t -4)) &lt; 0,90 40 %, quando 0,90 ≤ (PIBPCR(índice t -4)/PIBPCN(índice t -4)) &lt; 0,95 25 %, quando 0,95 ≤ (PIBPCR(índice t -4)/PIBPCN(índice t -4)) &lt; 1   0 %, quando             (PIBPCR(índice t -4)/PIBPCN(índice t -4)) ≥ 1      sendo: PIBPCR(índice t -4) = produto interno bruto a preços de mercado correntes per capita na região autónoma no ano t -4; PIBPCN(índice t -4) = produto interno bruto a preços de mercado correntes per capita em Portugal no ano t -4.</vt:lpstr>
      <vt:lpstr>Revendo as formulações das transferências:  4. Na versão de 2013  Comentário: i) Mantém-se o critério de proteger o OE com um montante global que, em 2022, em face da quebra do PIB leva a uma redução das transferências, em plena pandemia; ii) A fórmula de repartição do “bolo” entre as duas RAs é alterada dando maior peso ao fator população e eliminando o fator “i”; iii) O limite do diferencial fiscal é reduzido de 30% para 20% (revertido em 2014); iv) A lei mantém o essencial da configuração de 2006 no que a transferências diz respeito; v)  A lei mantém a definição de valores de transferências que em nada estão associados às efetivas necessidades de despesa levando a que possam ser reduzidas transferências quando as exigências de intervenção pública são efetivamente maiores. </vt:lpstr>
      <vt:lpstr>Em que sentido devia evoluir a formulação das transferências?   Devia resultar do confronto entre as responsabilidades de despesa cometidas às RAs e os recursos de que dispõem, para eliminar os designados desequilíbrios horizontais (capacidade fiscal entre jurisdições do mesmo nível) e desequilíbrios verticais (concentração assimétrica de capacidade fiscal a níveis diferentes de governo), tendo por base receitas e despesas padronizadas para níveis de prestação de serviços e para esforço fiscal.   Não é razoável, como acontece agora, que não haja correspondência entre as necessidades de despesa para o desempenho de funções de Estado a um determinado padrão e o efetivo acesso aos recursos necessários para exercício destas funções. O regime autonómico de governação das RAs não pode determinar o divórcio do Estado face às reais necessidades de intervenção quer no que concerne as despesas correntes quer no que concerne às despesas de investimento necessárias para promover a convergência real.  </vt:lpstr>
      <vt:lpstr>Como devia ser a formulação das transferências?      </vt:lpstr>
      <vt:lpstr>Como devia ser a formulação das transferências?   A capacidade fiscal própria é um exercío simples podendo identificar-se receitas padronizadas e receitas efetivas a partir das bases tributárias e das taxas aplicáveis em cada uma.     As necessidades de despesa também são hoje de identificação fácil, como o é o cálculo de fatores de diferenciação de custos (custos de insularidade ou de ultraperificidade – os ϒ (gamas)) ou fatores de carência que exigem investimentos adicionais – os δ (deltas).  </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Regime fiscal dos Açores no contexto Nacional vantagens e desvantagens e melhorias necessárias</dc:title>
  <dc:creator>Mário José Amaral Fortuna</dc:creator>
  <cp:lastModifiedBy>Mário José Amaral Fortuna</cp:lastModifiedBy>
  <cp:revision>57</cp:revision>
  <dcterms:created xsi:type="dcterms:W3CDTF">2020-02-03T23:33:41Z</dcterms:created>
  <dcterms:modified xsi:type="dcterms:W3CDTF">2022-02-23T11:13:21Z</dcterms:modified>
</cp:coreProperties>
</file>